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slide+xml" PartName="/ppt/slides/slide166.xml"/>
  <Override ContentType="application/vnd.openxmlformats-officedocument.presentationml.slide+xml" PartName="/ppt/slides/slide167.xml"/>
  <Override ContentType="application/vnd.openxmlformats-officedocument.presentationml.slide+xml" PartName="/ppt/slides/slide168.xml"/>
  <Override ContentType="application/vnd.openxmlformats-officedocument.presentationml.slide+xml" PartName="/ppt/slides/slide169.xml"/>
  <Override ContentType="application/vnd.openxmlformats-officedocument.presentationml.slide+xml" PartName="/ppt/slides/slide170.xml"/>
  <Override ContentType="application/vnd.openxmlformats-officedocument.presentationml.slide+xml" PartName="/ppt/slides/slide171.xml"/>
  <Override ContentType="application/vnd.openxmlformats-officedocument.presentationml.slide+xml" PartName="/ppt/slides/slide172.xml"/>
  <Override ContentType="application/vnd.openxmlformats-officedocument.presentationml.slide+xml" PartName="/ppt/slides/slide173.xml"/>
  <Override ContentType="application/vnd.openxmlformats-officedocument.presentationml.slide+xml" PartName="/ppt/slides/slide174.xml"/>
  <Override ContentType="application/vnd.openxmlformats-officedocument.presentationml.slide+xml" PartName="/ppt/slides/slide175.xml"/>
  <Override ContentType="application/vnd.openxmlformats-officedocument.presentationml.slide+xml" PartName="/ppt/slides/slide176.xml"/>
  <Override ContentType="application/vnd.openxmlformats-officedocument.presentationml.slide+xml" PartName="/ppt/slides/slide177.xml"/>
  <Override ContentType="application/vnd.openxmlformats-officedocument.presentationml.slide+xml" PartName="/ppt/slides/slide178.xml"/>
  <Override ContentType="application/vnd.openxmlformats-officedocument.presentationml.slide+xml" PartName="/ppt/slides/slide179.xml"/>
  <Override ContentType="application/vnd.openxmlformats-officedocument.presentationml.slide+xml" PartName="/ppt/slides/slide180.xml"/>
  <Override ContentType="application/vnd.openxmlformats-officedocument.presentationml.slide+xml" PartName="/ppt/slides/slide181.xml"/>
  <Override ContentType="application/vnd.openxmlformats-officedocument.presentationml.slide+xml" PartName="/ppt/slides/slide182.xml"/>
  <Override ContentType="application/vnd.openxmlformats-officedocument.presentationml.slide+xml" PartName="/ppt/slides/slide183.xml"/>
  <Override ContentType="application/vnd.openxmlformats-officedocument.presentationml.slide+xml" PartName="/ppt/slides/slide184.xml"/>
  <Override ContentType="application/vnd.openxmlformats-officedocument.presentationml.slide+xml" PartName="/ppt/slides/slide185.xml"/>
  <Override ContentType="application/vnd.openxmlformats-officedocument.presentationml.slide+xml" PartName="/ppt/slides/slide186.xml"/>
  <Override ContentType="application/vnd.openxmlformats-officedocument.presentationml.slide+xml" PartName="/ppt/slides/slide187.xml"/>
  <Override ContentType="application/vnd.openxmlformats-officedocument.presentationml.slide+xml" PartName="/ppt/slides/slide188.xml"/>
  <Override ContentType="application/vnd.openxmlformats-officedocument.presentationml.slide+xml" PartName="/ppt/slides/slide189.xml"/>
  <Override ContentType="application/vnd.openxmlformats-officedocument.presentationml.slide+xml" PartName="/ppt/slides/slide190.xml"/>
  <Override ContentType="application/vnd.openxmlformats-officedocument.presentationml.slide+xml" PartName="/ppt/slides/slide191.xml"/>
  <Override ContentType="application/vnd.openxmlformats-officedocument.presentationml.slide+xml" PartName="/ppt/slides/slide192.xml"/>
  <Override ContentType="application/vnd.openxmlformats-officedocument.presentationml.slide+xml" PartName="/ppt/slides/slide193.xml"/>
  <Override ContentType="application/vnd.openxmlformats-officedocument.presentationml.slide+xml" PartName="/ppt/slides/slide194.xml"/>
  <Override ContentType="application/vnd.openxmlformats-officedocument.presentationml.slide+xml" PartName="/ppt/slides/slide195.xml"/>
  <Override ContentType="application/vnd.openxmlformats-officedocument.presentationml.slide+xml" PartName="/ppt/slides/slide196.xml"/>
  <Override ContentType="application/vnd.openxmlformats-officedocument.presentationml.slide+xml" PartName="/ppt/slides/slide197.xml"/>
  <Override ContentType="application/vnd.openxmlformats-officedocument.presentationml.slide+xml" PartName="/ppt/slides/slide198.xml"/>
  <Override ContentType="application/vnd.openxmlformats-officedocument.presentationml.slide+xml" PartName="/ppt/slides/slide199.xml"/>
  <Override ContentType="application/vnd.openxmlformats-officedocument.presentationml.slide+xml" PartName="/ppt/slides/slide200.xml"/>
  <Override ContentType="application/vnd.openxmlformats-officedocument.presentationml.slide+xml" PartName="/ppt/slides/slide201.xml"/>
  <Override ContentType="application/vnd.openxmlformats-officedocument.presentationml.slide+xml" PartName="/ppt/slides/slide202.xml"/>
  <Override ContentType="application/vnd.openxmlformats-officedocument.presentationml.slide+xml" PartName="/ppt/slides/slide203.xml"/>
  <Override ContentType="application/vnd.openxmlformats-officedocument.presentationml.slide+xml" PartName="/ppt/slides/slide204.xml"/>
  <Override ContentType="application/vnd.openxmlformats-officedocument.presentationml.slide+xml" PartName="/ppt/slides/slide205.xml"/>
  <Override ContentType="application/vnd.openxmlformats-officedocument.presentationml.slide+xml" PartName="/ppt/slides/slide206.xml"/>
  <Override ContentType="application/vnd.openxmlformats-officedocument.presentationml.slide+xml" PartName="/ppt/slides/slide207.xml"/>
  <Override ContentType="application/vnd.openxmlformats-officedocument.presentationml.slide+xml" PartName="/ppt/slides/slide208.xml"/>
  <Override ContentType="application/vnd.openxmlformats-officedocument.presentationml.slide+xml" PartName="/ppt/slides/slide209.xml"/>
  <Override ContentType="application/vnd.openxmlformats-officedocument.presentationml.slide+xml" PartName="/ppt/slides/slide210.xml"/>
  <Override ContentType="application/vnd.openxmlformats-officedocument.presentationml.slide+xml" PartName="/ppt/slides/slide211.xml"/>
  <Override ContentType="application/vnd.openxmlformats-officedocument.presentationml.slide+xml" PartName="/ppt/slides/slide212.xml"/>
  <Override ContentType="application/vnd.openxmlformats-officedocument.presentationml.slide+xml" PartName="/ppt/slides/slide213.xml"/>
  <Override ContentType="application/vnd.openxmlformats-officedocument.presentationml.slide+xml" PartName="/ppt/slides/slide214.xml"/>
  <Override ContentType="application/vnd.openxmlformats-officedocument.presentationml.slide+xml" PartName="/ppt/slides/slide215.xml"/>
  <Override ContentType="application/vnd.openxmlformats-officedocument.presentationml.slide+xml" PartName="/ppt/slides/slide216.xml"/>
  <Override ContentType="application/vnd.openxmlformats-officedocument.presentationml.slide+xml" PartName="/ppt/slides/slide217.xml"/>
  <Override ContentType="application/vnd.openxmlformats-officedocument.presentationml.slide+xml" PartName="/ppt/slides/slide218.xml"/>
  <Override ContentType="application/vnd.openxmlformats-officedocument.presentationml.slide+xml" PartName="/ppt/slides/slide219.xml"/>
  <Override ContentType="application/vnd.openxmlformats-officedocument.presentationml.slide+xml" PartName="/ppt/slides/slide220.xml"/>
  <Override ContentType="application/vnd.openxmlformats-officedocument.presentationml.slide+xml" PartName="/ppt/slides/slide221.xml"/>
  <Override ContentType="application/vnd.openxmlformats-officedocument.presentationml.slide+xml" PartName="/ppt/slides/slide222.xml"/>
  <Override ContentType="application/vnd.openxmlformats-officedocument.presentationml.slide+xml" PartName="/ppt/slides/slide223.xml"/>
  <Override ContentType="application/vnd.openxmlformats-officedocument.presentationml.slide+xml" PartName="/ppt/slides/slide224.xml"/>
  <Override ContentType="application/vnd.openxmlformats-officedocument.presentationml.slide+xml" PartName="/ppt/slides/slide225.xml"/>
  <Override ContentType="application/vnd.openxmlformats-officedocument.presentationml.slide+xml" PartName="/ppt/slides/slide226.xml"/>
  <Override ContentType="application/vnd.openxmlformats-officedocument.presentationml.slide+xml" PartName="/ppt/slides/slide227.xml"/>
  <Override ContentType="application/vnd.openxmlformats-officedocument.presentationml.slide+xml" PartName="/ppt/slides/slide228.xml"/>
  <Override ContentType="application/vnd.openxmlformats-officedocument.presentationml.slide+xml" PartName="/ppt/slides/slide229.xml"/>
  <Override ContentType="application/vnd.openxmlformats-officedocument.presentationml.slide+xml" PartName="/ppt/slides/slide230.xml"/>
  <Override ContentType="application/vnd.openxmlformats-officedocument.presentationml.slide+xml" PartName="/ppt/slides/slide231.xml"/>
  <Override ContentType="application/vnd.openxmlformats-officedocument.presentationml.slide+xml" PartName="/ppt/slides/slide232.xml"/>
  <Override ContentType="application/vnd.openxmlformats-officedocument.presentationml.slide+xml" PartName="/ppt/slides/slide233.xml"/>
  <Override ContentType="application/vnd.openxmlformats-officedocument.presentationml.slide+xml" PartName="/ppt/slides/slide234.xml"/>
  <Override ContentType="application/vnd.openxmlformats-officedocument.presentationml.slide+xml" PartName="/ppt/slides/slide235.xml"/>
  <Override ContentType="application/vnd.openxmlformats-officedocument.presentationml.slide+xml" PartName="/ppt/slides/slide236.xml"/>
  <Override ContentType="application/vnd.openxmlformats-officedocument.presentationml.slide+xml" PartName="/ppt/slides/slide237.xml"/>
  <Override ContentType="application/vnd.openxmlformats-officedocument.presentationml.slide+xml" PartName="/ppt/slides/slide238.xml"/>
  <Override ContentType="application/vnd.openxmlformats-officedocument.presentationml.slide+xml" PartName="/ppt/slides/slide239.xml"/>
  <Override ContentType="application/vnd.openxmlformats-officedocument.presentationml.slide+xml" PartName="/ppt/slides/slide240.xml"/>
  <Override ContentType="application/vnd.openxmlformats-officedocument.presentationml.slide+xml" PartName="/ppt/slides/slide241.xml"/>
  <Override ContentType="application/vnd.openxmlformats-officedocument.presentationml.slide+xml" PartName="/ppt/slides/slide242.xml"/>
  <Override ContentType="application/vnd.openxmlformats-officedocument.presentationml.slide+xml" PartName="/ppt/slides/slide243.xml"/>
  <Override ContentType="application/vnd.openxmlformats-officedocument.presentationml.slide+xml" PartName="/ppt/slides/slide244.xml"/>
  <Override ContentType="application/vnd.openxmlformats-officedocument.presentationml.slide+xml" PartName="/ppt/slides/slide245.xml"/>
  <Override ContentType="application/vnd.openxmlformats-officedocument.presentationml.slide+xml" PartName="/ppt/slides/slide246.xml"/>
  <Override ContentType="application/vnd.openxmlformats-officedocument.presentationml.slide+xml" PartName="/ppt/slides/slide247.xml"/>
  <Override ContentType="application/vnd.openxmlformats-officedocument.presentationml.slide+xml" PartName="/ppt/slides/slide248.xml"/>
  <Override ContentType="application/vnd.openxmlformats-officedocument.presentationml.slide+xml" PartName="/ppt/slides/slide2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</p:sldIdLst>
  <p:sldSz cx="18288000" cy="10287000"/>
  <p:notesSz cx="6858000" cy="9144000"/>
  <p:embeddedFontLst>
    <p:embeddedFont>
      <p:font typeface="Barlow SemiCondensed Bold Bold" charset="1" panose="00000A06000000000000"/>
      <p:regular r:id="rId255"/>
    </p:embeddedFont>
    <p:embeddedFont>
      <p:font typeface="Montserrat Classic" charset="1" panose="00000500000000000000"/>
      <p:regular r:id="rId256"/>
    </p:embeddedFont>
    <p:embeddedFont>
      <p:font typeface="Canva Sans Bold Italics" charset="1" panose="020B0803030501040103"/>
      <p:regular r:id="rId257"/>
    </p:embeddedFont>
    <p:embeddedFont>
      <p:font typeface="Canva Sans Bold" charset="1" panose="020B0803030501040103"/>
      <p:regular r:id="rId258"/>
    </p:embeddedFont>
    <p:embeddedFont>
      <p:font typeface="Barlow Bold" charset="1" panose="00000800000000000000"/>
      <p:regular r:id="rId259"/>
    </p:embeddedFont>
    <p:embeddedFont>
      <p:font typeface="Barlow Heavy" charset="1" panose="00000A00000000000000"/>
      <p:regular r:id="rId260"/>
    </p:embeddedFont>
    <p:embeddedFont>
      <p:font typeface="Barlow Ultra-Bold" charset="1" panose="00000900000000000000"/>
      <p:regular r:id="rId261"/>
    </p:embeddedFont>
    <p:embeddedFont>
      <p:font typeface="Canva Sans" charset="1" panose="020B0503030501040103"/>
      <p:regular r:id="rId262"/>
    </p:embeddedFont>
    <p:embeddedFont>
      <p:font typeface="Barlow Black" charset="1" panose="00000A00000000000000"/>
      <p:regular r:id="rId263"/>
    </p:embeddedFont>
    <p:embeddedFont>
      <p:font typeface="Fira Code Bold" charset="1" panose="020B0809050000020004"/>
      <p:regular r:id="rId264"/>
    </p:embeddedFont>
    <p:embeddedFont>
      <p:font typeface="Open Sans Bold" charset="1" panose="020B0806030504020204"/>
      <p:regular r:id="rId2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slides/slide99.xml" Type="http://schemas.openxmlformats.org/officeDocument/2006/relationships/slide"/><Relationship Id="rId105" Target="slides/slide100.xml" Type="http://schemas.openxmlformats.org/officeDocument/2006/relationships/slide"/><Relationship Id="rId106" Target="slides/slide101.xml" Type="http://schemas.openxmlformats.org/officeDocument/2006/relationships/slide"/><Relationship Id="rId107" Target="slides/slide102.xml" Type="http://schemas.openxmlformats.org/officeDocument/2006/relationships/slide"/><Relationship Id="rId108" Target="slides/slide103.xml" Type="http://schemas.openxmlformats.org/officeDocument/2006/relationships/slide"/><Relationship Id="rId109" Target="slides/slide104.xml" Type="http://schemas.openxmlformats.org/officeDocument/2006/relationships/slide"/><Relationship Id="rId11" Target="slides/slide6.xml" Type="http://schemas.openxmlformats.org/officeDocument/2006/relationships/slide"/><Relationship Id="rId110" Target="slides/slide105.xml" Type="http://schemas.openxmlformats.org/officeDocument/2006/relationships/slide"/><Relationship Id="rId111" Target="slides/slide106.xml" Type="http://schemas.openxmlformats.org/officeDocument/2006/relationships/slide"/><Relationship Id="rId112" Target="slides/slide107.xml" Type="http://schemas.openxmlformats.org/officeDocument/2006/relationships/slide"/><Relationship Id="rId113" Target="slides/slide108.xml" Type="http://schemas.openxmlformats.org/officeDocument/2006/relationships/slide"/><Relationship Id="rId114" Target="slides/slide109.xml" Type="http://schemas.openxmlformats.org/officeDocument/2006/relationships/slide"/><Relationship Id="rId115" Target="slides/slide110.xml" Type="http://schemas.openxmlformats.org/officeDocument/2006/relationships/slide"/><Relationship Id="rId116" Target="slides/slide111.xml" Type="http://schemas.openxmlformats.org/officeDocument/2006/relationships/slide"/><Relationship Id="rId117" Target="slides/slide112.xml" Type="http://schemas.openxmlformats.org/officeDocument/2006/relationships/slide"/><Relationship Id="rId118" Target="slides/slide113.xml" Type="http://schemas.openxmlformats.org/officeDocument/2006/relationships/slide"/><Relationship Id="rId119" Target="slides/slide114.xml" Type="http://schemas.openxmlformats.org/officeDocument/2006/relationships/slide"/><Relationship Id="rId12" Target="slides/slide7.xml" Type="http://schemas.openxmlformats.org/officeDocument/2006/relationships/slide"/><Relationship Id="rId120" Target="slides/slide115.xml" Type="http://schemas.openxmlformats.org/officeDocument/2006/relationships/slide"/><Relationship Id="rId121" Target="slides/slide116.xml" Type="http://schemas.openxmlformats.org/officeDocument/2006/relationships/slide"/><Relationship Id="rId122" Target="slides/slide117.xml" Type="http://schemas.openxmlformats.org/officeDocument/2006/relationships/slide"/><Relationship Id="rId123" Target="slides/slide118.xml" Type="http://schemas.openxmlformats.org/officeDocument/2006/relationships/slide"/><Relationship Id="rId124" Target="slides/slide119.xml" Type="http://schemas.openxmlformats.org/officeDocument/2006/relationships/slide"/><Relationship Id="rId125" Target="slides/slide120.xml" Type="http://schemas.openxmlformats.org/officeDocument/2006/relationships/slide"/><Relationship Id="rId126" Target="slides/slide121.xml" Type="http://schemas.openxmlformats.org/officeDocument/2006/relationships/slide"/><Relationship Id="rId127" Target="slides/slide122.xml" Type="http://schemas.openxmlformats.org/officeDocument/2006/relationships/slide"/><Relationship Id="rId128" Target="slides/slide123.xml" Type="http://schemas.openxmlformats.org/officeDocument/2006/relationships/slide"/><Relationship Id="rId129" Target="slides/slide124.xml" Type="http://schemas.openxmlformats.org/officeDocument/2006/relationships/slide"/><Relationship Id="rId13" Target="slides/slide8.xml" Type="http://schemas.openxmlformats.org/officeDocument/2006/relationships/slide"/><Relationship Id="rId130" Target="slides/slide125.xml" Type="http://schemas.openxmlformats.org/officeDocument/2006/relationships/slide"/><Relationship Id="rId131" Target="slides/slide126.xml" Type="http://schemas.openxmlformats.org/officeDocument/2006/relationships/slide"/><Relationship Id="rId132" Target="slides/slide127.xml" Type="http://schemas.openxmlformats.org/officeDocument/2006/relationships/slide"/><Relationship Id="rId133" Target="slides/slide128.xml" Type="http://schemas.openxmlformats.org/officeDocument/2006/relationships/slide"/><Relationship Id="rId134" Target="slides/slide129.xml" Type="http://schemas.openxmlformats.org/officeDocument/2006/relationships/slide"/><Relationship Id="rId135" Target="slides/slide130.xml" Type="http://schemas.openxmlformats.org/officeDocument/2006/relationships/slide"/><Relationship Id="rId136" Target="slides/slide131.xml" Type="http://schemas.openxmlformats.org/officeDocument/2006/relationships/slide"/><Relationship Id="rId137" Target="slides/slide132.xml" Type="http://schemas.openxmlformats.org/officeDocument/2006/relationships/slide"/><Relationship Id="rId138" Target="slides/slide133.xml" Type="http://schemas.openxmlformats.org/officeDocument/2006/relationships/slide"/><Relationship Id="rId139" Target="slides/slide134.xml" Type="http://schemas.openxmlformats.org/officeDocument/2006/relationships/slide"/><Relationship Id="rId14" Target="slides/slide9.xml" Type="http://schemas.openxmlformats.org/officeDocument/2006/relationships/slide"/><Relationship Id="rId140" Target="slides/slide135.xml" Type="http://schemas.openxmlformats.org/officeDocument/2006/relationships/slide"/><Relationship Id="rId141" Target="slides/slide136.xml" Type="http://schemas.openxmlformats.org/officeDocument/2006/relationships/slide"/><Relationship Id="rId142" Target="slides/slide137.xml" Type="http://schemas.openxmlformats.org/officeDocument/2006/relationships/slide"/><Relationship Id="rId143" Target="slides/slide138.xml" Type="http://schemas.openxmlformats.org/officeDocument/2006/relationships/slide"/><Relationship Id="rId144" Target="slides/slide139.xml" Type="http://schemas.openxmlformats.org/officeDocument/2006/relationships/slide"/><Relationship Id="rId145" Target="slides/slide140.xml" Type="http://schemas.openxmlformats.org/officeDocument/2006/relationships/slide"/><Relationship Id="rId146" Target="slides/slide141.xml" Type="http://schemas.openxmlformats.org/officeDocument/2006/relationships/slide"/><Relationship Id="rId147" Target="slides/slide142.xml" Type="http://schemas.openxmlformats.org/officeDocument/2006/relationships/slide"/><Relationship Id="rId148" Target="slides/slide143.xml" Type="http://schemas.openxmlformats.org/officeDocument/2006/relationships/slide"/><Relationship Id="rId149" Target="slides/slide144.xml" Type="http://schemas.openxmlformats.org/officeDocument/2006/relationships/slide"/><Relationship Id="rId15" Target="slides/slide10.xml" Type="http://schemas.openxmlformats.org/officeDocument/2006/relationships/slide"/><Relationship Id="rId150" Target="slides/slide145.xml" Type="http://schemas.openxmlformats.org/officeDocument/2006/relationships/slide"/><Relationship Id="rId151" Target="slides/slide146.xml" Type="http://schemas.openxmlformats.org/officeDocument/2006/relationships/slide"/><Relationship Id="rId152" Target="slides/slide147.xml" Type="http://schemas.openxmlformats.org/officeDocument/2006/relationships/slide"/><Relationship Id="rId153" Target="slides/slide148.xml" Type="http://schemas.openxmlformats.org/officeDocument/2006/relationships/slide"/><Relationship Id="rId154" Target="slides/slide149.xml" Type="http://schemas.openxmlformats.org/officeDocument/2006/relationships/slide"/><Relationship Id="rId155" Target="slides/slide150.xml" Type="http://schemas.openxmlformats.org/officeDocument/2006/relationships/slide"/><Relationship Id="rId156" Target="slides/slide151.xml" Type="http://schemas.openxmlformats.org/officeDocument/2006/relationships/slide"/><Relationship Id="rId157" Target="slides/slide152.xml" Type="http://schemas.openxmlformats.org/officeDocument/2006/relationships/slide"/><Relationship Id="rId158" Target="slides/slide153.xml" Type="http://schemas.openxmlformats.org/officeDocument/2006/relationships/slide"/><Relationship Id="rId159" Target="slides/slide154.xml" Type="http://schemas.openxmlformats.org/officeDocument/2006/relationships/slide"/><Relationship Id="rId16" Target="slides/slide11.xml" Type="http://schemas.openxmlformats.org/officeDocument/2006/relationships/slide"/><Relationship Id="rId160" Target="slides/slide155.xml" Type="http://schemas.openxmlformats.org/officeDocument/2006/relationships/slide"/><Relationship Id="rId161" Target="slides/slide156.xml" Type="http://schemas.openxmlformats.org/officeDocument/2006/relationships/slide"/><Relationship Id="rId162" Target="slides/slide157.xml" Type="http://schemas.openxmlformats.org/officeDocument/2006/relationships/slide"/><Relationship Id="rId163" Target="slides/slide158.xml" Type="http://schemas.openxmlformats.org/officeDocument/2006/relationships/slide"/><Relationship Id="rId164" Target="slides/slide159.xml" Type="http://schemas.openxmlformats.org/officeDocument/2006/relationships/slide"/><Relationship Id="rId165" Target="slides/slide160.xml" Type="http://schemas.openxmlformats.org/officeDocument/2006/relationships/slide"/><Relationship Id="rId166" Target="slides/slide161.xml" Type="http://schemas.openxmlformats.org/officeDocument/2006/relationships/slide"/><Relationship Id="rId167" Target="slides/slide162.xml" Type="http://schemas.openxmlformats.org/officeDocument/2006/relationships/slide"/><Relationship Id="rId168" Target="slides/slide163.xml" Type="http://schemas.openxmlformats.org/officeDocument/2006/relationships/slide"/><Relationship Id="rId169" Target="slides/slide164.xml" Type="http://schemas.openxmlformats.org/officeDocument/2006/relationships/slide"/><Relationship Id="rId17" Target="slides/slide12.xml" Type="http://schemas.openxmlformats.org/officeDocument/2006/relationships/slide"/><Relationship Id="rId170" Target="slides/slide165.xml" Type="http://schemas.openxmlformats.org/officeDocument/2006/relationships/slide"/><Relationship Id="rId171" Target="slides/slide166.xml" Type="http://schemas.openxmlformats.org/officeDocument/2006/relationships/slide"/><Relationship Id="rId172" Target="slides/slide167.xml" Type="http://schemas.openxmlformats.org/officeDocument/2006/relationships/slide"/><Relationship Id="rId173" Target="slides/slide168.xml" Type="http://schemas.openxmlformats.org/officeDocument/2006/relationships/slide"/><Relationship Id="rId174" Target="slides/slide169.xml" Type="http://schemas.openxmlformats.org/officeDocument/2006/relationships/slide"/><Relationship Id="rId175" Target="slides/slide170.xml" Type="http://schemas.openxmlformats.org/officeDocument/2006/relationships/slide"/><Relationship Id="rId176" Target="slides/slide171.xml" Type="http://schemas.openxmlformats.org/officeDocument/2006/relationships/slide"/><Relationship Id="rId177" Target="slides/slide172.xml" Type="http://schemas.openxmlformats.org/officeDocument/2006/relationships/slide"/><Relationship Id="rId178" Target="slides/slide173.xml" Type="http://schemas.openxmlformats.org/officeDocument/2006/relationships/slide"/><Relationship Id="rId179" Target="slides/slide174.xml" Type="http://schemas.openxmlformats.org/officeDocument/2006/relationships/slide"/><Relationship Id="rId18" Target="slides/slide13.xml" Type="http://schemas.openxmlformats.org/officeDocument/2006/relationships/slide"/><Relationship Id="rId180" Target="slides/slide175.xml" Type="http://schemas.openxmlformats.org/officeDocument/2006/relationships/slide"/><Relationship Id="rId181" Target="slides/slide176.xml" Type="http://schemas.openxmlformats.org/officeDocument/2006/relationships/slide"/><Relationship Id="rId182" Target="slides/slide177.xml" Type="http://schemas.openxmlformats.org/officeDocument/2006/relationships/slide"/><Relationship Id="rId183" Target="slides/slide178.xml" Type="http://schemas.openxmlformats.org/officeDocument/2006/relationships/slide"/><Relationship Id="rId184" Target="slides/slide179.xml" Type="http://schemas.openxmlformats.org/officeDocument/2006/relationships/slide"/><Relationship Id="rId185" Target="slides/slide180.xml" Type="http://schemas.openxmlformats.org/officeDocument/2006/relationships/slide"/><Relationship Id="rId186" Target="slides/slide181.xml" Type="http://schemas.openxmlformats.org/officeDocument/2006/relationships/slide"/><Relationship Id="rId187" Target="slides/slide182.xml" Type="http://schemas.openxmlformats.org/officeDocument/2006/relationships/slide"/><Relationship Id="rId188" Target="slides/slide183.xml" Type="http://schemas.openxmlformats.org/officeDocument/2006/relationships/slide"/><Relationship Id="rId189" Target="slides/slide184.xml" Type="http://schemas.openxmlformats.org/officeDocument/2006/relationships/slide"/><Relationship Id="rId19" Target="slides/slide14.xml" Type="http://schemas.openxmlformats.org/officeDocument/2006/relationships/slide"/><Relationship Id="rId190" Target="slides/slide185.xml" Type="http://schemas.openxmlformats.org/officeDocument/2006/relationships/slide"/><Relationship Id="rId191" Target="slides/slide186.xml" Type="http://schemas.openxmlformats.org/officeDocument/2006/relationships/slide"/><Relationship Id="rId192" Target="slides/slide187.xml" Type="http://schemas.openxmlformats.org/officeDocument/2006/relationships/slide"/><Relationship Id="rId193" Target="slides/slide188.xml" Type="http://schemas.openxmlformats.org/officeDocument/2006/relationships/slide"/><Relationship Id="rId194" Target="slides/slide189.xml" Type="http://schemas.openxmlformats.org/officeDocument/2006/relationships/slide"/><Relationship Id="rId195" Target="slides/slide190.xml" Type="http://schemas.openxmlformats.org/officeDocument/2006/relationships/slide"/><Relationship Id="rId196" Target="slides/slide191.xml" Type="http://schemas.openxmlformats.org/officeDocument/2006/relationships/slide"/><Relationship Id="rId197" Target="slides/slide192.xml" Type="http://schemas.openxmlformats.org/officeDocument/2006/relationships/slide"/><Relationship Id="rId198" Target="slides/slide193.xml" Type="http://schemas.openxmlformats.org/officeDocument/2006/relationships/slide"/><Relationship Id="rId199" Target="slides/slide19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00" Target="slides/slide195.xml" Type="http://schemas.openxmlformats.org/officeDocument/2006/relationships/slide"/><Relationship Id="rId201" Target="slides/slide196.xml" Type="http://schemas.openxmlformats.org/officeDocument/2006/relationships/slide"/><Relationship Id="rId202" Target="slides/slide197.xml" Type="http://schemas.openxmlformats.org/officeDocument/2006/relationships/slide"/><Relationship Id="rId203" Target="slides/slide198.xml" Type="http://schemas.openxmlformats.org/officeDocument/2006/relationships/slide"/><Relationship Id="rId204" Target="slides/slide199.xml" Type="http://schemas.openxmlformats.org/officeDocument/2006/relationships/slide"/><Relationship Id="rId205" Target="slides/slide200.xml" Type="http://schemas.openxmlformats.org/officeDocument/2006/relationships/slide"/><Relationship Id="rId206" Target="slides/slide201.xml" Type="http://schemas.openxmlformats.org/officeDocument/2006/relationships/slide"/><Relationship Id="rId207" Target="slides/slide202.xml" Type="http://schemas.openxmlformats.org/officeDocument/2006/relationships/slide"/><Relationship Id="rId208" Target="slides/slide203.xml" Type="http://schemas.openxmlformats.org/officeDocument/2006/relationships/slide"/><Relationship Id="rId209" Target="slides/slide204.xml" Type="http://schemas.openxmlformats.org/officeDocument/2006/relationships/slide"/><Relationship Id="rId21" Target="slides/slide16.xml" Type="http://schemas.openxmlformats.org/officeDocument/2006/relationships/slide"/><Relationship Id="rId210" Target="slides/slide205.xml" Type="http://schemas.openxmlformats.org/officeDocument/2006/relationships/slide"/><Relationship Id="rId211" Target="slides/slide206.xml" Type="http://schemas.openxmlformats.org/officeDocument/2006/relationships/slide"/><Relationship Id="rId212" Target="slides/slide207.xml" Type="http://schemas.openxmlformats.org/officeDocument/2006/relationships/slide"/><Relationship Id="rId213" Target="slides/slide208.xml" Type="http://schemas.openxmlformats.org/officeDocument/2006/relationships/slide"/><Relationship Id="rId214" Target="slides/slide209.xml" Type="http://schemas.openxmlformats.org/officeDocument/2006/relationships/slide"/><Relationship Id="rId215" Target="slides/slide210.xml" Type="http://schemas.openxmlformats.org/officeDocument/2006/relationships/slide"/><Relationship Id="rId216" Target="slides/slide211.xml" Type="http://schemas.openxmlformats.org/officeDocument/2006/relationships/slide"/><Relationship Id="rId217" Target="slides/slide212.xml" Type="http://schemas.openxmlformats.org/officeDocument/2006/relationships/slide"/><Relationship Id="rId218" Target="slides/slide213.xml" Type="http://schemas.openxmlformats.org/officeDocument/2006/relationships/slide"/><Relationship Id="rId219" Target="slides/slide214.xml" Type="http://schemas.openxmlformats.org/officeDocument/2006/relationships/slide"/><Relationship Id="rId22" Target="slides/slide17.xml" Type="http://schemas.openxmlformats.org/officeDocument/2006/relationships/slide"/><Relationship Id="rId220" Target="slides/slide215.xml" Type="http://schemas.openxmlformats.org/officeDocument/2006/relationships/slide"/><Relationship Id="rId221" Target="slides/slide216.xml" Type="http://schemas.openxmlformats.org/officeDocument/2006/relationships/slide"/><Relationship Id="rId222" Target="slides/slide217.xml" Type="http://schemas.openxmlformats.org/officeDocument/2006/relationships/slide"/><Relationship Id="rId223" Target="slides/slide218.xml" Type="http://schemas.openxmlformats.org/officeDocument/2006/relationships/slide"/><Relationship Id="rId224" Target="slides/slide219.xml" Type="http://schemas.openxmlformats.org/officeDocument/2006/relationships/slide"/><Relationship Id="rId225" Target="slides/slide220.xml" Type="http://schemas.openxmlformats.org/officeDocument/2006/relationships/slide"/><Relationship Id="rId226" Target="slides/slide221.xml" Type="http://schemas.openxmlformats.org/officeDocument/2006/relationships/slide"/><Relationship Id="rId227" Target="slides/slide222.xml" Type="http://schemas.openxmlformats.org/officeDocument/2006/relationships/slide"/><Relationship Id="rId228" Target="slides/slide223.xml" Type="http://schemas.openxmlformats.org/officeDocument/2006/relationships/slide"/><Relationship Id="rId229" Target="slides/slide224.xml" Type="http://schemas.openxmlformats.org/officeDocument/2006/relationships/slide"/><Relationship Id="rId23" Target="slides/slide18.xml" Type="http://schemas.openxmlformats.org/officeDocument/2006/relationships/slide"/><Relationship Id="rId230" Target="slides/slide225.xml" Type="http://schemas.openxmlformats.org/officeDocument/2006/relationships/slide"/><Relationship Id="rId231" Target="slides/slide226.xml" Type="http://schemas.openxmlformats.org/officeDocument/2006/relationships/slide"/><Relationship Id="rId232" Target="slides/slide227.xml" Type="http://schemas.openxmlformats.org/officeDocument/2006/relationships/slide"/><Relationship Id="rId233" Target="slides/slide228.xml" Type="http://schemas.openxmlformats.org/officeDocument/2006/relationships/slide"/><Relationship Id="rId234" Target="slides/slide229.xml" Type="http://schemas.openxmlformats.org/officeDocument/2006/relationships/slide"/><Relationship Id="rId235" Target="slides/slide230.xml" Type="http://schemas.openxmlformats.org/officeDocument/2006/relationships/slide"/><Relationship Id="rId236" Target="slides/slide231.xml" Type="http://schemas.openxmlformats.org/officeDocument/2006/relationships/slide"/><Relationship Id="rId237" Target="slides/slide232.xml" Type="http://schemas.openxmlformats.org/officeDocument/2006/relationships/slide"/><Relationship Id="rId238" Target="slides/slide233.xml" Type="http://schemas.openxmlformats.org/officeDocument/2006/relationships/slide"/><Relationship Id="rId239" Target="slides/slide234.xml" Type="http://schemas.openxmlformats.org/officeDocument/2006/relationships/slide"/><Relationship Id="rId24" Target="slides/slide19.xml" Type="http://schemas.openxmlformats.org/officeDocument/2006/relationships/slide"/><Relationship Id="rId240" Target="slides/slide235.xml" Type="http://schemas.openxmlformats.org/officeDocument/2006/relationships/slide"/><Relationship Id="rId241" Target="slides/slide236.xml" Type="http://schemas.openxmlformats.org/officeDocument/2006/relationships/slide"/><Relationship Id="rId242" Target="slides/slide237.xml" Type="http://schemas.openxmlformats.org/officeDocument/2006/relationships/slide"/><Relationship Id="rId243" Target="slides/slide238.xml" Type="http://schemas.openxmlformats.org/officeDocument/2006/relationships/slide"/><Relationship Id="rId244" Target="slides/slide239.xml" Type="http://schemas.openxmlformats.org/officeDocument/2006/relationships/slide"/><Relationship Id="rId245" Target="slides/slide240.xml" Type="http://schemas.openxmlformats.org/officeDocument/2006/relationships/slide"/><Relationship Id="rId246" Target="slides/slide241.xml" Type="http://schemas.openxmlformats.org/officeDocument/2006/relationships/slide"/><Relationship Id="rId247" Target="slides/slide242.xml" Type="http://schemas.openxmlformats.org/officeDocument/2006/relationships/slide"/><Relationship Id="rId248" Target="slides/slide243.xml" Type="http://schemas.openxmlformats.org/officeDocument/2006/relationships/slide"/><Relationship Id="rId249" Target="slides/slide244.xml" Type="http://schemas.openxmlformats.org/officeDocument/2006/relationships/slide"/><Relationship Id="rId25" Target="slides/slide20.xml" Type="http://schemas.openxmlformats.org/officeDocument/2006/relationships/slide"/><Relationship Id="rId250" Target="slides/slide245.xml" Type="http://schemas.openxmlformats.org/officeDocument/2006/relationships/slide"/><Relationship Id="rId251" Target="slides/slide246.xml" Type="http://schemas.openxmlformats.org/officeDocument/2006/relationships/slide"/><Relationship Id="rId252" Target="slides/slide247.xml" Type="http://schemas.openxmlformats.org/officeDocument/2006/relationships/slide"/><Relationship Id="rId253" Target="slides/slide248.xml" Type="http://schemas.openxmlformats.org/officeDocument/2006/relationships/slide"/><Relationship Id="rId254" Target="slides/slide249.xml" Type="http://schemas.openxmlformats.org/officeDocument/2006/relationships/slide"/><Relationship Id="rId255" Target="fonts/font255.fntdata" Type="http://schemas.openxmlformats.org/officeDocument/2006/relationships/font"/><Relationship Id="rId256" Target="fonts/font256.fntdata" Type="http://schemas.openxmlformats.org/officeDocument/2006/relationships/font"/><Relationship Id="rId257" Target="fonts/font257.fntdata" Type="http://schemas.openxmlformats.org/officeDocument/2006/relationships/font"/><Relationship Id="rId258" Target="fonts/font258.fntdata" Type="http://schemas.openxmlformats.org/officeDocument/2006/relationships/font"/><Relationship Id="rId259" Target="fonts/font259.fntdata" Type="http://schemas.openxmlformats.org/officeDocument/2006/relationships/font"/><Relationship Id="rId26" Target="slides/slide21.xml" Type="http://schemas.openxmlformats.org/officeDocument/2006/relationships/slide"/><Relationship Id="rId260" Target="fonts/font260.fntdata" Type="http://schemas.openxmlformats.org/officeDocument/2006/relationships/font"/><Relationship Id="rId261" Target="fonts/font261.fntdata" Type="http://schemas.openxmlformats.org/officeDocument/2006/relationships/font"/><Relationship Id="rId262" Target="fonts/font262.fntdata" Type="http://schemas.openxmlformats.org/officeDocument/2006/relationships/font"/><Relationship Id="rId263" Target="fonts/font263.fntdata" Type="http://schemas.openxmlformats.org/officeDocument/2006/relationships/font"/><Relationship Id="rId264" Target="fonts/font264.fntdata" Type="http://schemas.openxmlformats.org/officeDocument/2006/relationships/font"/><Relationship Id="rId265" Target="fonts/font265.fntdata" Type="http://schemas.openxmlformats.org/officeDocument/2006/relationships/font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1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1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gif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1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1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1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1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/Relationships>
</file>

<file path=ppt/slides/_rels/slide1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1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1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1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1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1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1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1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8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1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/Relationships>
</file>

<file path=ppt/slides/_rels/slide1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/Relationships>
</file>

<file path=ppt/slides/_rels/slide1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1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/Relationships>
</file>

<file path=ppt/slides/_rels/slide1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/Relationships>
</file>

<file path=ppt/slides/_rels/slide1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1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1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1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1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/Relationships>
</file>

<file path=ppt/slides/_rels/slide1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/Relationships>
</file>

<file path=ppt/slides/_rels/slide1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1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/Relationships>
</file>

<file path=ppt/slides/_rels/slide1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/Relationships>
</file>

<file path=ppt/slides/_rels/slide1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/Relationships>
</file>

<file path=ppt/slides/_rels/slide1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png" Type="http://schemas.openxmlformats.org/officeDocument/2006/relationships/image"/><Relationship Id="rId4" Target="../media/image101.svg" Type="http://schemas.openxmlformats.org/officeDocument/2006/relationships/image"/></Relationships>
</file>

<file path=ppt/slides/_rels/slide1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104.svg" Type="http://schemas.openxmlformats.org/officeDocument/2006/relationships/image"/></Relationships>
</file>

<file path=ppt/slides/_rels/slide1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104.svg" Type="http://schemas.openxmlformats.org/officeDocument/2006/relationships/image"/><Relationship Id="rId5" Target="../media/image105.png" Type="http://schemas.openxmlformats.org/officeDocument/2006/relationships/image"/><Relationship Id="rId6" Target="../media/image106.svg" Type="http://schemas.openxmlformats.org/officeDocument/2006/relationships/image"/><Relationship Id="rId7" Target="../media/image107.png" Type="http://schemas.openxmlformats.org/officeDocument/2006/relationships/image"/><Relationship Id="rId8" Target="../media/image108.svg" Type="http://schemas.openxmlformats.org/officeDocument/2006/relationships/image"/></Relationships>
</file>

<file path=ppt/slides/_rels/slide1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110.svg" Type="http://schemas.openxmlformats.org/officeDocument/2006/relationships/image"/></Relationships>
</file>

<file path=ppt/slides/_rels/slide2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/Relationships>
</file>

<file path=ppt/slides/_rels/slide2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/Relationships>
</file>

<file path=ppt/slides/_rels/slide2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png" Type="http://schemas.openxmlformats.org/officeDocument/2006/relationships/image"/><Relationship Id="rId3" Target="../media/image115.png" Type="http://schemas.openxmlformats.org/officeDocument/2006/relationships/image"/></Relationships>
</file>

<file path=ppt/slides/_rels/slide2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/Relationships>
</file>

<file path=ppt/slides/_rels/slide2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/Relationships>
</file>

<file path=ppt/slides/_rels/slide2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/Relationships>
</file>

<file path=ppt/slides/_rels/slide2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/Relationships>
</file>

<file path=ppt/slides/_rels/slide2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/Relationships>
</file>

<file path=ppt/slides/_rels/slide2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/Relationships>
</file>

<file path=ppt/slides/_rels/slide2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2.png" Type="http://schemas.openxmlformats.org/officeDocument/2006/relationships/image"/></Relationships>
</file>

<file path=ppt/slides/_rels/slide2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png" Type="http://schemas.openxmlformats.org/officeDocument/2006/relationships/image"/></Relationships>
</file>

<file path=ppt/slides/_rels/slide2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png" Type="http://schemas.openxmlformats.org/officeDocument/2006/relationships/image"/></Relationships>
</file>

<file path=ppt/slides/_rels/slide2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2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gif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0933" y="1753423"/>
            <a:ext cx="2425103" cy="6570477"/>
          </a:xfrm>
          <a:custGeom>
            <a:avLst/>
            <a:gdLst/>
            <a:ahLst/>
            <a:cxnLst/>
            <a:rect r="r" b="b" t="t" l="l"/>
            <a:pathLst>
              <a:path h="6570477" w="2425103">
                <a:moveTo>
                  <a:pt x="0" y="0"/>
                </a:moveTo>
                <a:lnTo>
                  <a:pt x="2425104" y="0"/>
                </a:lnTo>
                <a:lnTo>
                  <a:pt x="2425104" y="6570477"/>
                </a:lnTo>
                <a:lnTo>
                  <a:pt x="0" y="6570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79960" y="3827708"/>
            <a:ext cx="9916214" cy="236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5"/>
              </a:lnSpc>
            </a:pPr>
            <a:r>
              <a:rPr lang="en-US" b="true" sz="17735">
                <a:solidFill>
                  <a:srgbClr val="FFDE59"/>
                </a:solidFill>
                <a:latin typeface="Barlow SemiCondensed Bold Bold"/>
                <a:ea typeface="Barlow SemiCondensed Bold Bold"/>
                <a:cs typeface="Barlow SemiCondensed Bold Bold"/>
                <a:sym typeface="Barlow SemiCondensed Bold Bold"/>
              </a:rPr>
              <a:t>ALRIGHT!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1339" y="2695198"/>
            <a:ext cx="2592321" cy="2448302"/>
            <a:chOff x="0" y="0"/>
            <a:chExt cx="682751" cy="644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52311" y="0"/>
                  </a:moveTo>
                  <a:lnTo>
                    <a:pt x="530440" y="0"/>
                  </a:lnTo>
                  <a:cubicBezTo>
                    <a:pt x="570836" y="0"/>
                    <a:pt x="609577" y="16047"/>
                    <a:pt x="638140" y="44611"/>
                  </a:cubicBezTo>
                  <a:cubicBezTo>
                    <a:pt x="666704" y="73175"/>
                    <a:pt x="682751" y="111915"/>
                    <a:pt x="682751" y="152311"/>
                  </a:cubicBezTo>
                  <a:lnTo>
                    <a:pt x="682751" y="492510"/>
                  </a:lnTo>
                  <a:cubicBezTo>
                    <a:pt x="682751" y="532905"/>
                    <a:pt x="666704" y="571646"/>
                    <a:pt x="638140" y="600209"/>
                  </a:cubicBezTo>
                  <a:cubicBezTo>
                    <a:pt x="609577" y="628773"/>
                    <a:pt x="570836" y="644820"/>
                    <a:pt x="530440" y="644820"/>
                  </a:cubicBezTo>
                  <a:lnTo>
                    <a:pt x="152311" y="644820"/>
                  </a:lnTo>
                  <a:cubicBezTo>
                    <a:pt x="111915" y="644820"/>
                    <a:pt x="73175" y="628773"/>
                    <a:pt x="44611" y="600209"/>
                  </a:cubicBezTo>
                  <a:cubicBezTo>
                    <a:pt x="16047" y="571646"/>
                    <a:pt x="0" y="532905"/>
                    <a:pt x="0" y="492510"/>
                  </a:cubicBezTo>
                  <a:lnTo>
                    <a:pt x="0" y="152311"/>
                  </a:lnTo>
                  <a:cubicBezTo>
                    <a:pt x="0" y="111915"/>
                    <a:pt x="16047" y="73175"/>
                    <a:pt x="44611" y="44611"/>
                  </a:cubicBezTo>
                  <a:cubicBezTo>
                    <a:pt x="73175" y="16047"/>
                    <a:pt x="111915" y="0"/>
                    <a:pt x="152311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35163" y="2695198"/>
            <a:ext cx="2592321" cy="2448302"/>
            <a:chOff x="0" y="0"/>
            <a:chExt cx="682751" cy="644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52311" y="0"/>
                  </a:moveTo>
                  <a:lnTo>
                    <a:pt x="530440" y="0"/>
                  </a:lnTo>
                  <a:cubicBezTo>
                    <a:pt x="570836" y="0"/>
                    <a:pt x="609577" y="16047"/>
                    <a:pt x="638140" y="44611"/>
                  </a:cubicBezTo>
                  <a:cubicBezTo>
                    <a:pt x="666704" y="73175"/>
                    <a:pt x="682751" y="111915"/>
                    <a:pt x="682751" y="152311"/>
                  </a:cubicBezTo>
                  <a:lnTo>
                    <a:pt x="682751" y="492510"/>
                  </a:lnTo>
                  <a:cubicBezTo>
                    <a:pt x="682751" y="532905"/>
                    <a:pt x="666704" y="571646"/>
                    <a:pt x="638140" y="600209"/>
                  </a:cubicBezTo>
                  <a:cubicBezTo>
                    <a:pt x="609577" y="628773"/>
                    <a:pt x="570836" y="644820"/>
                    <a:pt x="530440" y="644820"/>
                  </a:cubicBezTo>
                  <a:lnTo>
                    <a:pt x="152311" y="644820"/>
                  </a:lnTo>
                  <a:cubicBezTo>
                    <a:pt x="111915" y="644820"/>
                    <a:pt x="73175" y="628773"/>
                    <a:pt x="44611" y="600209"/>
                  </a:cubicBezTo>
                  <a:cubicBezTo>
                    <a:pt x="16047" y="571646"/>
                    <a:pt x="0" y="532905"/>
                    <a:pt x="0" y="492510"/>
                  </a:cubicBezTo>
                  <a:lnTo>
                    <a:pt x="0" y="152311"/>
                  </a:lnTo>
                  <a:cubicBezTo>
                    <a:pt x="0" y="111915"/>
                    <a:pt x="16047" y="73175"/>
                    <a:pt x="44611" y="44611"/>
                  </a:cubicBezTo>
                  <a:cubicBezTo>
                    <a:pt x="73175" y="16047"/>
                    <a:pt x="111915" y="0"/>
                    <a:pt x="152311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18117" y="3362941"/>
            <a:ext cx="1413507" cy="1112815"/>
          </a:xfrm>
          <a:custGeom>
            <a:avLst/>
            <a:gdLst/>
            <a:ahLst/>
            <a:cxnLst/>
            <a:rect r="r" b="b" t="t" l="l"/>
            <a:pathLst>
              <a:path h="1112815" w="1413507">
                <a:moveTo>
                  <a:pt x="0" y="0"/>
                </a:moveTo>
                <a:lnTo>
                  <a:pt x="1413507" y="0"/>
                </a:lnTo>
                <a:lnTo>
                  <a:pt x="1413507" y="1112816"/>
                </a:lnTo>
                <a:lnTo>
                  <a:pt x="0" y="1112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23374" y="5660460"/>
            <a:ext cx="1308250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12059" y="5660460"/>
            <a:ext cx="3038528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438347" y="3224521"/>
            <a:ext cx="1385951" cy="1389657"/>
          </a:xfrm>
          <a:custGeom>
            <a:avLst/>
            <a:gdLst/>
            <a:ahLst/>
            <a:cxnLst/>
            <a:rect r="r" b="b" t="t" l="l"/>
            <a:pathLst>
              <a:path h="1389657" w="1385951">
                <a:moveTo>
                  <a:pt x="0" y="0"/>
                </a:moveTo>
                <a:lnTo>
                  <a:pt x="1385952" y="0"/>
                </a:lnTo>
                <a:lnTo>
                  <a:pt x="1385952" y="1389657"/>
                </a:lnTo>
                <a:lnTo>
                  <a:pt x="0" y="1389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1606" y="1115206"/>
            <a:ext cx="8398297" cy="827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CONCAT, CONCAT_WS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SUBSTR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LEFT, RIGHT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LENGTH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UPPER, LOWER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TRIM, LTRIM, RTRIM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REPLACE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POSITION</a:t>
            </a:r>
          </a:p>
          <a:p>
            <a:pPr algn="l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02249" y="2437247"/>
            <a:ext cx="7865815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8"/>
              </a:lnSpc>
            </a:pPr>
            <a:r>
              <a:rPr lang="en-US" sz="13027" spc="1446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CONCAT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57548" y="5486942"/>
            <a:ext cx="11758256" cy="97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</a:pPr>
            <a:r>
              <a:rPr lang="en-US" sz="5715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CONCAT</a:t>
            </a:r>
            <a:r>
              <a:rPr lang="en-US" sz="5715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(first_col, sec_col)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26134" y="6623319"/>
            <a:ext cx="14806612" cy="97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</a:pPr>
            <a:r>
              <a:rPr lang="en-US" sz="5715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CONCAT</a:t>
            </a:r>
            <a:r>
              <a:rPr lang="en-US" sz="5715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(first_word, sec_word, ...) </a:t>
            </a: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93449" y="2912181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8"/>
              </a:lnSpc>
            </a:pPr>
            <a:r>
              <a:rPr lang="en-US" sz="13027" spc="1446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CONCAT_WS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93112" y="6279375"/>
            <a:ext cx="11995190" cy="95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5622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CONCAT_WS</a:t>
            </a:r>
            <a:r>
              <a:rPr lang="en-US" sz="562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('-', fname, lname)</a:t>
            </a:r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29830" y="2912181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8"/>
              </a:lnSpc>
            </a:pPr>
            <a:r>
              <a:rPr lang="en-US" sz="13027" spc="1446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SUBSTRING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99905" y="6045146"/>
            <a:ext cx="14088190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SUBSTRING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('Hey Buddy', 1, 4); </a:t>
            </a:r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29830" y="2912181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8"/>
              </a:lnSpc>
            </a:pPr>
            <a:r>
              <a:rPr lang="en-US" sz="13027" spc="1446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SUBSTRING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99905" y="6045146"/>
            <a:ext cx="14088190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SUBSTRING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('Hey Buddy', 1, 4);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69990" y="6794515"/>
            <a:ext cx="3480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9661" y="6804040"/>
            <a:ext cx="4108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93590" y="7975619"/>
            <a:ext cx="367391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Result: Hey</a:t>
            </a: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5377" y="3165630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8"/>
              </a:lnSpc>
            </a:pPr>
            <a:r>
              <a:rPr lang="en-US" b="true" sz="13027" spc="1446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REPLACE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83675" y="6477500"/>
            <a:ext cx="3426857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Hey Buddy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07949" y="7050761"/>
            <a:ext cx="1142286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Hey</a:t>
            </a:r>
          </a:p>
        </p:txBody>
      </p:sp>
      <p:sp>
        <p:nvSpPr>
          <p:cNvPr name="AutoShape 5" id="5"/>
          <p:cNvSpPr/>
          <p:nvPr/>
        </p:nvSpPr>
        <p:spPr>
          <a:xfrm>
            <a:off x="8878627" y="7534983"/>
            <a:ext cx="53074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9746284" y="7088861"/>
            <a:ext cx="1903809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Hello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10435" y="6291866"/>
            <a:ext cx="4188381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Hello Buddy</a:t>
            </a:r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1738" y="4578828"/>
            <a:ext cx="13557833" cy="101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5931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REPLACE</a:t>
            </a:r>
            <a:r>
              <a:rPr lang="en-US" sz="5931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(str, from_str, to_str)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14078" y="5957887"/>
            <a:ext cx="13432368" cy="83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48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REPLACE</a:t>
            </a:r>
            <a:r>
              <a:rPr lang="en-US" sz="48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('Hey Buddy', 'Hey', 'Hello')</a:t>
            </a: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29830" y="2912181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8"/>
              </a:lnSpc>
            </a:pPr>
            <a:r>
              <a:rPr lang="en-US" b="true" sz="13027" spc="1446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REVERSE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32572" y="6045146"/>
            <a:ext cx="11422856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REVERSE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('Hello World');</a:t>
            </a: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0598" y="2912181"/>
            <a:ext cx="1481972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8"/>
              </a:lnSpc>
            </a:pPr>
            <a:r>
              <a:rPr lang="en-US" b="true" sz="13027" spc="1446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LENGTH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22477" y="6045146"/>
            <a:ext cx="11043047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LENGTH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('Hello World');</a:t>
            </a: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8739" y="3080319"/>
            <a:ext cx="13008196" cy="196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b="true" sz="11435" spc="1269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UPPER &amp; LOWER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13334" y="6045146"/>
            <a:ext cx="10661333" cy="261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UPPER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('Hello World');</a:t>
            </a:r>
          </a:p>
          <a:p>
            <a:pPr algn="ctr">
              <a:lnSpc>
                <a:spcPts val="6996"/>
              </a:lnSpc>
            </a:pPr>
          </a:p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LOWER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('Hello World');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1339" y="2695198"/>
            <a:ext cx="2592321" cy="2448302"/>
            <a:chOff x="0" y="0"/>
            <a:chExt cx="682751" cy="644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52311" y="0"/>
                  </a:moveTo>
                  <a:lnTo>
                    <a:pt x="530440" y="0"/>
                  </a:lnTo>
                  <a:cubicBezTo>
                    <a:pt x="570836" y="0"/>
                    <a:pt x="609577" y="16047"/>
                    <a:pt x="638140" y="44611"/>
                  </a:cubicBezTo>
                  <a:cubicBezTo>
                    <a:pt x="666704" y="73175"/>
                    <a:pt x="682751" y="111915"/>
                    <a:pt x="682751" y="152311"/>
                  </a:cubicBezTo>
                  <a:lnTo>
                    <a:pt x="682751" y="492510"/>
                  </a:lnTo>
                  <a:cubicBezTo>
                    <a:pt x="682751" y="532905"/>
                    <a:pt x="666704" y="571646"/>
                    <a:pt x="638140" y="600209"/>
                  </a:cubicBezTo>
                  <a:cubicBezTo>
                    <a:pt x="609577" y="628773"/>
                    <a:pt x="570836" y="644820"/>
                    <a:pt x="530440" y="644820"/>
                  </a:cubicBezTo>
                  <a:lnTo>
                    <a:pt x="152311" y="644820"/>
                  </a:lnTo>
                  <a:cubicBezTo>
                    <a:pt x="111915" y="644820"/>
                    <a:pt x="73175" y="628773"/>
                    <a:pt x="44611" y="600209"/>
                  </a:cubicBezTo>
                  <a:cubicBezTo>
                    <a:pt x="16047" y="571646"/>
                    <a:pt x="0" y="532905"/>
                    <a:pt x="0" y="492510"/>
                  </a:cubicBezTo>
                  <a:lnTo>
                    <a:pt x="0" y="152311"/>
                  </a:lnTo>
                  <a:cubicBezTo>
                    <a:pt x="0" y="111915"/>
                    <a:pt x="16047" y="73175"/>
                    <a:pt x="44611" y="44611"/>
                  </a:cubicBezTo>
                  <a:cubicBezTo>
                    <a:pt x="73175" y="16047"/>
                    <a:pt x="111915" y="0"/>
                    <a:pt x="152311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35163" y="2695198"/>
            <a:ext cx="2592321" cy="2448302"/>
            <a:chOff x="0" y="0"/>
            <a:chExt cx="682751" cy="644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52311" y="0"/>
                  </a:moveTo>
                  <a:lnTo>
                    <a:pt x="530440" y="0"/>
                  </a:lnTo>
                  <a:cubicBezTo>
                    <a:pt x="570836" y="0"/>
                    <a:pt x="609577" y="16047"/>
                    <a:pt x="638140" y="44611"/>
                  </a:cubicBezTo>
                  <a:cubicBezTo>
                    <a:pt x="666704" y="73175"/>
                    <a:pt x="682751" y="111915"/>
                    <a:pt x="682751" y="152311"/>
                  </a:cubicBezTo>
                  <a:lnTo>
                    <a:pt x="682751" y="492510"/>
                  </a:lnTo>
                  <a:cubicBezTo>
                    <a:pt x="682751" y="532905"/>
                    <a:pt x="666704" y="571646"/>
                    <a:pt x="638140" y="600209"/>
                  </a:cubicBezTo>
                  <a:cubicBezTo>
                    <a:pt x="609577" y="628773"/>
                    <a:pt x="570836" y="644820"/>
                    <a:pt x="530440" y="644820"/>
                  </a:cubicBezTo>
                  <a:lnTo>
                    <a:pt x="152311" y="644820"/>
                  </a:lnTo>
                  <a:cubicBezTo>
                    <a:pt x="111915" y="644820"/>
                    <a:pt x="73175" y="628773"/>
                    <a:pt x="44611" y="600209"/>
                  </a:cubicBezTo>
                  <a:cubicBezTo>
                    <a:pt x="16047" y="571646"/>
                    <a:pt x="0" y="532905"/>
                    <a:pt x="0" y="492510"/>
                  </a:cubicBezTo>
                  <a:lnTo>
                    <a:pt x="0" y="152311"/>
                  </a:lnTo>
                  <a:cubicBezTo>
                    <a:pt x="0" y="111915"/>
                    <a:pt x="16047" y="73175"/>
                    <a:pt x="44611" y="44611"/>
                  </a:cubicBezTo>
                  <a:cubicBezTo>
                    <a:pt x="73175" y="16047"/>
                    <a:pt x="111915" y="0"/>
                    <a:pt x="152311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23374" y="5660460"/>
            <a:ext cx="1308250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12059" y="5660460"/>
            <a:ext cx="3038528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58251" y="2695198"/>
            <a:ext cx="2592321" cy="2448302"/>
            <a:chOff x="0" y="0"/>
            <a:chExt cx="682751" cy="6448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52311" y="0"/>
                  </a:moveTo>
                  <a:lnTo>
                    <a:pt x="530440" y="0"/>
                  </a:lnTo>
                  <a:cubicBezTo>
                    <a:pt x="570836" y="0"/>
                    <a:pt x="609577" y="16047"/>
                    <a:pt x="638140" y="44611"/>
                  </a:cubicBezTo>
                  <a:cubicBezTo>
                    <a:pt x="666704" y="73175"/>
                    <a:pt x="682751" y="111915"/>
                    <a:pt x="682751" y="152311"/>
                  </a:cubicBezTo>
                  <a:lnTo>
                    <a:pt x="682751" y="492510"/>
                  </a:lnTo>
                  <a:cubicBezTo>
                    <a:pt x="682751" y="532905"/>
                    <a:pt x="666704" y="571646"/>
                    <a:pt x="638140" y="600209"/>
                  </a:cubicBezTo>
                  <a:cubicBezTo>
                    <a:pt x="609577" y="628773"/>
                    <a:pt x="570836" y="644820"/>
                    <a:pt x="530440" y="644820"/>
                  </a:cubicBezTo>
                  <a:lnTo>
                    <a:pt x="152311" y="644820"/>
                  </a:lnTo>
                  <a:cubicBezTo>
                    <a:pt x="111915" y="644820"/>
                    <a:pt x="73175" y="628773"/>
                    <a:pt x="44611" y="600209"/>
                  </a:cubicBezTo>
                  <a:cubicBezTo>
                    <a:pt x="16047" y="571646"/>
                    <a:pt x="0" y="532905"/>
                    <a:pt x="0" y="492510"/>
                  </a:cubicBezTo>
                  <a:lnTo>
                    <a:pt x="0" y="152311"/>
                  </a:lnTo>
                  <a:cubicBezTo>
                    <a:pt x="0" y="111915"/>
                    <a:pt x="16047" y="73175"/>
                    <a:pt x="44611" y="44611"/>
                  </a:cubicBezTo>
                  <a:cubicBezTo>
                    <a:pt x="73175" y="16047"/>
                    <a:pt x="111915" y="0"/>
                    <a:pt x="152311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67489" y="5660460"/>
            <a:ext cx="1973844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DBMS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5198359" y="3862199"/>
            <a:ext cx="1460371" cy="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rot="0">
            <a:off x="10864629" y="3843149"/>
            <a:ext cx="1460371" cy="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418117" y="3362941"/>
            <a:ext cx="1413507" cy="1112815"/>
          </a:xfrm>
          <a:custGeom>
            <a:avLst/>
            <a:gdLst/>
            <a:ahLst/>
            <a:cxnLst/>
            <a:rect r="r" b="b" t="t" l="l"/>
            <a:pathLst>
              <a:path h="1112815" w="1413507">
                <a:moveTo>
                  <a:pt x="0" y="0"/>
                </a:moveTo>
                <a:lnTo>
                  <a:pt x="1413507" y="0"/>
                </a:lnTo>
                <a:lnTo>
                  <a:pt x="1413507" y="1112816"/>
                </a:lnTo>
                <a:lnTo>
                  <a:pt x="0" y="1112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38347" y="3224521"/>
            <a:ext cx="1385951" cy="1389657"/>
          </a:xfrm>
          <a:custGeom>
            <a:avLst/>
            <a:gdLst/>
            <a:ahLst/>
            <a:cxnLst/>
            <a:rect r="r" b="b" t="t" l="l"/>
            <a:pathLst>
              <a:path h="1389657" w="1385951">
                <a:moveTo>
                  <a:pt x="0" y="0"/>
                </a:moveTo>
                <a:lnTo>
                  <a:pt x="1385952" y="0"/>
                </a:lnTo>
                <a:lnTo>
                  <a:pt x="1385952" y="1389657"/>
                </a:lnTo>
                <a:lnTo>
                  <a:pt x="0" y="1389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07511" y="3191499"/>
            <a:ext cx="1493800" cy="1493800"/>
          </a:xfrm>
          <a:custGeom>
            <a:avLst/>
            <a:gdLst/>
            <a:ahLst/>
            <a:cxnLst/>
            <a:rect r="r" b="b" t="t" l="l"/>
            <a:pathLst>
              <a:path h="1493800" w="1493800">
                <a:moveTo>
                  <a:pt x="0" y="0"/>
                </a:moveTo>
                <a:lnTo>
                  <a:pt x="1493800" y="0"/>
                </a:lnTo>
                <a:lnTo>
                  <a:pt x="1493800" y="1493800"/>
                </a:lnTo>
                <a:lnTo>
                  <a:pt x="0" y="149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39902" y="3840665"/>
            <a:ext cx="13008196" cy="196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b="true" sz="11435" spc="1269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Other Functions</a:t>
            </a:r>
          </a:p>
        </p:txBody>
      </p: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1186" y="2124671"/>
            <a:ext cx="12786154" cy="503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9"/>
              </a:lnSpc>
            </a:pPr>
          </a:p>
          <a:p>
            <a:pPr algn="l">
              <a:lnSpc>
                <a:spcPts val="5729"/>
              </a:lnSpc>
            </a:pPr>
            <a:r>
              <a:rPr lang="en-US" sz="409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092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LEFT</a:t>
            </a:r>
            <a:r>
              <a:rPr lang="en-US" sz="409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('Abcdefghij', 3); </a:t>
            </a:r>
          </a:p>
          <a:p>
            <a:pPr algn="l">
              <a:lnSpc>
                <a:spcPts val="5729"/>
              </a:lnSpc>
            </a:pPr>
            <a:r>
              <a:rPr lang="en-US" sz="409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092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RIGHT</a:t>
            </a:r>
            <a:r>
              <a:rPr lang="en-US" sz="409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('Abcdefghij', 4); </a:t>
            </a:r>
          </a:p>
          <a:p>
            <a:pPr algn="l">
              <a:lnSpc>
                <a:spcPts val="5729"/>
              </a:lnSpc>
            </a:pPr>
          </a:p>
          <a:p>
            <a:pPr algn="l">
              <a:lnSpc>
                <a:spcPts val="5729"/>
              </a:lnSpc>
            </a:pPr>
            <a:r>
              <a:rPr lang="en-US" sz="409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092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TRIM</a:t>
            </a:r>
            <a:r>
              <a:rPr lang="en-US" sz="409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  Alright!  '); </a:t>
            </a:r>
          </a:p>
          <a:p>
            <a:pPr algn="l">
              <a:lnSpc>
                <a:spcPts val="5729"/>
              </a:lnSpc>
            </a:pPr>
            <a:r>
              <a:rPr lang="en-US" sz="409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092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POSITION</a:t>
            </a:r>
            <a:r>
              <a:rPr lang="en-US" sz="409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('OM' in ‘Thomas’); </a:t>
            </a:r>
          </a:p>
          <a:p>
            <a:pPr algn="l">
              <a:lnSpc>
                <a:spcPts val="5729"/>
              </a:lnSpc>
            </a:pPr>
          </a:p>
        </p:txBody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7221" y="3904016"/>
            <a:ext cx="11119477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8"/>
              </a:lnSpc>
            </a:pPr>
            <a:r>
              <a:rPr lang="en-US" sz="13027" spc="1446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Exercise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4811" y="1563495"/>
            <a:ext cx="10857118" cy="690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8"/>
              </a:lnSpc>
            </a:pPr>
            <a:r>
              <a:rPr lang="en-US" sz="5584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1:</a:t>
            </a:r>
          </a:p>
          <a:p>
            <a:pPr algn="l">
              <a:lnSpc>
                <a:spcPts val="7818"/>
              </a:lnSpc>
            </a:pPr>
            <a:r>
              <a:rPr lang="en-US" sz="55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1:Raj:Sharma:IT</a:t>
            </a:r>
          </a:p>
          <a:p>
            <a:pPr algn="l">
              <a:lnSpc>
                <a:spcPts val="7818"/>
              </a:lnSpc>
            </a:pPr>
          </a:p>
          <a:p>
            <a:pPr algn="l">
              <a:lnSpc>
                <a:spcPts val="7818"/>
              </a:lnSpc>
            </a:pPr>
            <a:r>
              <a:rPr lang="en-US" sz="5584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Task2:</a:t>
            </a:r>
          </a:p>
          <a:p>
            <a:pPr algn="l">
              <a:lnSpc>
                <a:spcPts val="7818"/>
              </a:lnSpc>
            </a:pPr>
            <a:r>
              <a:rPr lang="en-US" sz="55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1:Raju Sharma:IT:50000</a:t>
            </a:r>
          </a:p>
          <a:p>
            <a:pPr algn="l">
              <a:lnSpc>
                <a:spcPts val="7818"/>
              </a:lnSpc>
            </a:pPr>
          </a:p>
          <a:p>
            <a:pPr algn="l">
              <a:lnSpc>
                <a:spcPts val="7818"/>
              </a:lnSpc>
            </a:pPr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2256" y="1618118"/>
            <a:ext cx="10857118" cy="647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8"/>
              </a:lnSpc>
            </a:pPr>
            <a:r>
              <a:rPr lang="en-US" sz="5584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Task3</a:t>
            </a:r>
          </a:p>
          <a:p>
            <a:pPr algn="l">
              <a:lnSpc>
                <a:spcPts val="6978"/>
              </a:lnSpc>
            </a:pPr>
            <a:r>
              <a:rPr lang="en-US" sz="49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  <a:r>
              <a:rPr lang="en-US" sz="49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:Suman:FINANCE</a:t>
            </a:r>
          </a:p>
          <a:p>
            <a:pPr algn="l">
              <a:lnSpc>
                <a:spcPts val="7818"/>
              </a:lnSpc>
            </a:pPr>
          </a:p>
          <a:p>
            <a:pPr algn="l">
              <a:lnSpc>
                <a:spcPts val="7818"/>
              </a:lnSpc>
            </a:pPr>
            <a:r>
              <a:rPr lang="en-US" sz="5584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Tas﻿k4</a:t>
            </a:r>
          </a:p>
          <a:p>
            <a:pPr algn="l">
              <a:lnSpc>
                <a:spcPts val="6558"/>
              </a:lnSpc>
            </a:pPr>
            <a:r>
              <a:rPr lang="en-US" sz="468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46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sz="46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Raju</a:t>
            </a:r>
          </a:p>
          <a:p>
            <a:pPr algn="l">
              <a:lnSpc>
                <a:spcPts val="6558"/>
              </a:lnSpc>
            </a:pPr>
            <a:r>
              <a:rPr lang="en-US" sz="468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46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  <a:r>
              <a:rPr lang="en-US" sz="46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Priya</a:t>
            </a:r>
          </a:p>
          <a:p>
            <a:pPr algn="l">
              <a:lnSpc>
                <a:spcPts val="7818"/>
              </a:lnSpc>
            </a:pPr>
          </a:p>
        </p:txBody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2897" y="3619471"/>
            <a:ext cx="1185000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8"/>
              </a:lnSpc>
            </a:pPr>
            <a:r>
              <a:rPr lang="en-US" sz="13027" spc="1446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Exercise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45014" y="5755540"/>
            <a:ext cx="1190601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DISTINCT, ORDER BY, LIKE and LIMIT</a:t>
            </a:r>
          </a:p>
        </p:txBody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01595"/>
            <a:ext cx="16486948" cy="665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8"/>
              </a:lnSpc>
            </a:pPr>
            <a:r>
              <a:rPr lang="en-US" sz="4184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1: </a:t>
            </a:r>
            <a:r>
              <a:rPr lang="en-US" sz="41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Find Different type of departments in database?</a:t>
            </a:r>
          </a:p>
          <a:p>
            <a:pPr algn="l">
              <a:lnSpc>
                <a:spcPts val="5858"/>
              </a:lnSpc>
            </a:pPr>
          </a:p>
          <a:p>
            <a:pPr algn="l">
              <a:lnSpc>
                <a:spcPts val="5858"/>
              </a:lnSpc>
            </a:pPr>
            <a:r>
              <a:rPr lang="en-US" sz="4184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2:</a:t>
            </a:r>
            <a:r>
              <a:rPr lang="en-US" sz="41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Display records with High-low salary</a:t>
            </a:r>
          </a:p>
          <a:p>
            <a:pPr algn="l">
              <a:lnSpc>
                <a:spcPts val="5858"/>
              </a:lnSpc>
            </a:pPr>
          </a:p>
          <a:p>
            <a:pPr algn="l">
              <a:lnSpc>
                <a:spcPts val="5858"/>
              </a:lnSpc>
            </a:pPr>
            <a:r>
              <a:rPr lang="en-US" sz="4184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3:</a:t>
            </a:r>
            <a:r>
              <a:rPr lang="en-US" sz="41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How to see only top 3 records from a table?</a:t>
            </a:r>
          </a:p>
          <a:p>
            <a:pPr algn="l">
              <a:lnSpc>
                <a:spcPts val="5858"/>
              </a:lnSpc>
            </a:pPr>
          </a:p>
          <a:p>
            <a:pPr algn="l">
              <a:lnSpc>
                <a:spcPts val="5858"/>
              </a:lnSpc>
            </a:pPr>
            <a:r>
              <a:rPr lang="en-US" sz="4184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4:</a:t>
            </a:r>
            <a:r>
              <a:rPr lang="en-US" sz="41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Show records where first name start with letter 'A'</a:t>
            </a:r>
          </a:p>
          <a:p>
            <a:pPr algn="l">
              <a:lnSpc>
                <a:spcPts val="5858"/>
              </a:lnSpc>
            </a:pPr>
          </a:p>
          <a:p>
            <a:pPr algn="l">
              <a:lnSpc>
                <a:spcPts val="5858"/>
              </a:lnSpc>
            </a:pPr>
            <a:r>
              <a:rPr lang="en-US" sz="4184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  <a:r>
              <a:rPr lang="en-US" sz="4184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418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Show records where length of the lname is 4 characters</a:t>
            </a:r>
          </a:p>
        </p:txBody>
      </p:sp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83267" y="3240028"/>
            <a:ext cx="11119477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8"/>
              </a:lnSpc>
            </a:pPr>
            <a:r>
              <a:rPr lang="en-US" sz="13027" spc="1446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Exercise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35539" y="5830118"/>
            <a:ext cx="156256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COUNT, GROUP BY, MIN, MAX and SUM and AVG</a:t>
            </a:r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9034" y="1365456"/>
            <a:ext cx="15061403" cy="6800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3"/>
              </a:lnSpc>
            </a:pPr>
            <a:r>
              <a:rPr lang="en-US" sz="382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1: </a:t>
            </a:r>
            <a:r>
              <a:rPr lang="en-US" sz="38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Find Total no. of employees in database?</a:t>
            </a:r>
          </a:p>
          <a:p>
            <a:pPr algn="l">
              <a:lnSpc>
                <a:spcPts val="4893"/>
              </a:lnSpc>
            </a:pPr>
          </a:p>
          <a:p>
            <a:pPr algn="l">
              <a:lnSpc>
                <a:spcPts val="4893"/>
              </a:lnSpc>
            </a:pPr>
            <a:r>
              <a:rPr lang="en-US" sz="382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2:</a:t>
            </a:r>
            <a:r>
              <a:rPr lang="en-US" sz="38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Find no. of employees in each department.</a:t>
            </a:r>
          </a:p>
          <a:p>
            <a:pPr algn="l">
              <a:lnSpc>
                <a:spcPts val="4893"/>
              </a:lnSpc>
            </a:pPr>
          </a:p>
          <a:p>
            <a:pPr algn="l">
              <a:lnSpc>
                <a:spcPts val="4893"/>
              </a:lnSpc>
            </a:pPr>
            <a:r>
              <a:rPr lang="en-US" sz="382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3:</a:t>
            </a:r>
            <a:r>
              <a:rPr lang="en-US" sz="38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Find lowest salary paying</a:t>
            </a:r>
          </a:p>
          <a:p>
            <a:pPr algn="l">
              <a:lnSpc>
                <a:spcPts val="4893"/>
              </a:lnSpc>
            </a:pPr>
          </a:p>
          <a:p>
            <a:pPr algn="l">
              <a:lnSpc>
                <a:spcPts val="4893"/>
              </a:lnSpc>
            </a:pPr>
            <a:r>
              <a:rPr lang="en-US" sz="382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4:</a:t>
            </a:r>
            <a:r>
              <a:rPr lang="en-US" sz="38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Find highest salary paying</a:t>
            </a:r>
          </a:p>
          <a:p>
            <a:pPr algn="l">
              <a:lnSpc>
                <a:spcPts val="4893"/>
              </a:lnSpc>
            </a:pPr>
          </a:p>
          <a:p>
            <a:pPr algn="l">
              <a:lnSpc>
                <a:spcPts val="4893"/>
              </a:lnSpc>
            </a:pPr>
            <a:r>
              <a:rPr lang="en-US" sz="382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5:</a:t>
            </a:r>
            <a:r>
              <a:rPr lang="en-US" sz="38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Find total salary paying in Loan department?</a:t>
            </a:r>
          </a:p>
          <a:p>
            <a:pPr algn="l">
              <a:lnSpc>
                <a:spcPts val="4893"/>
              </a:lnSpc>
            </a:pPr>
          </a:p>
          <a:p>
            <a:pPr algn="l">
              <a:lnSpc>
                <a:spcPts val="4893"/>
              </a:lnSpc>
            </a:pPr>
            <a:r>
              <a:rPr lang="en-US" sz="382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  <a:r>
              <a:rPr lang="en-US" sz="382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8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Average salary paying in each department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1339" y="2695198"/>
            <a:ext cx="2592321" cy="2448302"/>
            <a:chOff x="0" y="0"/>
            <a:chExt cx="682751" cy="644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52311" y="0"/>
                  </a:moveTo>
                  <a:lnTo>
                    <a:pt x="530440" y="0"/>
                  </a:lnTo>
                  <a:cubicBezTo>
                    <a:pt x="570836" y="0"/>
                    <a:pt x="609577" y="16047"/>
                    <a:pt x="638140" y="44611"/>
                  </a:cubicBezTo>
                  <a:cubicBezTo>
                    <a:pt x="666704" y="73175"/>
                    <a:pt x="682751" y="111915"/>
                    <a:pt x="682751" y="152311"/>
                  </a:cubicBezTo>
                  <a:lnTo>
                    <a:pt x="682751" y="492510"/>
                  </a:lnTo>
                  <a:cubicBezTo>
                    <a:pt x="682751" y="532905"/>
                    <a:pt x="666704" y="571646"/>
                    <a:pt x="638140" y="600209"/>
                  </a:cubicBezTo>
                  <a:cubicBezTo>
                    <a:pt x="609577" y="628773"/>
                    <a:pt x="570836" y="644820"/>
                    <a:pt x="530440" y="644820"/>
                  </a:cubicBezTo>
                  <a:lnTo>
                    <a:pt x="152311" y="644820"/>
                  </a:lnTo>
                  <a:cubicBezTo>
                    <a:pt x="111915" y="644820"/>
                    <a:pt x="73175" y="628773"/>
                    <a:pt x="44611" y="600209"/>
                  </a:cubicBezTo>
                  <a:cubicBezTo>
                    <a:pt x="16047" y="571646"/>
                    <a:pt x="0" y="532905"/>
                    <a:pt x="0" y="492510"/>
                  </a:cubicBezTo>
                  <a:lnTo>
                    <a:pt x="0" y="152311"/>
                  </a:lnTo>
                  <a:cubicBezTo>
                    <a:pt x="0" y="111915"/>
                    <a:pt x="16047" y="73175"/>
                    <a:pt x="44611" y="44611"/>
                  </a:cubicBezTo>
                  <a:cubicBezTo>
                    <a:pt x="73175" y="16047"/>
                    <a:pt x="111915" y="0"/>
                    <a:pt x="152311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35163" y="2695198"/>
            <a:ext cx="2592321" cy="2448302"/>
            <a:chOff x="0" y="0"/>
            <a:chExt cx="682751" cy="644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37378" y="0"/>
                  </a:moveTo>
                  <a:lnTo>
                    <a:pt x="545373" y="0"/>
                  </a:lnTo>
                  <a:cubicBezTo>
                    <a:pt x="581808" y="0"/>
                    <a:pt x="616751" y="14474"/>
                    <a:pt x="642514" y="40237"/>
                  </a:cubicBezTo>
                  <a:cubicBezTo>
                    <a:pt x="668277" y="66001"/>
                    <a:pt x="682751" y="100943"/>
                    <a:pt x="682751" y="137378"/>
                  </a:cubicBezTo>
                  <a:lnTo>
                    <a:pt x="682751" y="507442"/>
                  </a:lnTo>
                  <a:cubicBezTo>
                    <a:pt x="682751" y="583314"/>
                    <a:pt x="621245" y="644820"/>
                    <a:pt x="545373" y="644820"/>
                  </a:cubicBezTo>
                  <a:lnTo>
                    <a:pt x="137378" y="644820"/>
                  </a:lnTo>
                  <a:cubicBezTo>
                    <a:pt x="61506" y="644820"/>
                    <a:pt x="0" y="583314"/>
                    <a:pt x="0" y="507442"/>
                  </a:cubicBezTo>
                  <a:lnTo>
                    <a:pt x="0" y="137378"/>
                  </a:lnTo>
                  <a:cubicBezTo>
                    <a:pt x="0" y="61506"/>
                    <a:pt x="61506" y="0"/>
                    <a:pt x="137378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58251" y="2695198"/>
            <a:ext cx="2592321" cy="2448302"/>
            <a:chOff x="0" y="0"/>
            <a:chExt cx="682751" cy="644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52311" y="0"/>
                  </a:moveTo>
                  <a:lnTo>
                    <a:pt x="530440" y="0"/>
                  </a:lnTo>
                  <a:cubicBezTo>
                    <a:pt x="570836" y="0"/>
                    <a:pt x="609577" y="16047"/>
                    <a:pt x="638140" y="44611"/>
                  </a:cubicBezTo>
                  <a:cubicBezTo>
                    <a:pt x="666704" y="73175"/>
                    <a:pt x="682751" y="111915"/>
                    <a:pt x="682751" y="152311"/>
                  </a:cubicBezTo>
                  <a:lnTo>
                    <a:pt x="682751" y="492510"/>
                  </a:lnTo>
                  <a:cubicBezTo>
                    <a:pt x="682751" y="532905"/>
                    <a:pt x="666704" y="571646"/>
                    <a:pt x="638140" y="600209"/>
                  </a:cubicBezTo>
                  <a:cubicBezTo>
                    <a:pt x="609577" y="628773"/>
                    <a:pt x="570836" y="644820"/>
                    <a:pt x="530440" y="644820"/>
                  </a:cubicBezTo>
                  <a:lnTo>
                    <a:pt x="152311" y="644820"/>
                  </a:lnTo>
                  <a:cubicBezTo>
                    <a:pt x="111915" y="644820"/>
                    <a:pt x="73175" y="628773"/>
                    <a:pt x="44611" y="600209"/>
                  </a:cubicBezTo>
                  <a:cubicBezTo>
                    <a:pt x="16047" y="571646"/>
                    <a:pt x="0" y="532905"/>
                    <a:pt x="0" y="492510"/>
                  </a:cubicBezTo>
                  <a:lnTo>
                    <a:pt x="0" y="152311"/>
                  </a:lnTo>
                  <a:cubicBezTo>
                    <a:pt x="0" y="111915"/>
                    <a:pt x="16047" y="73175"/>
                    <a:pt x="44611" y="44611"/>
                  </a:cubicBezTo>
                  <a:cubicBezTo>
                    <a:pt x="73175" y="16047"/>
                    <a:pt x="111915" y="0"/>
                    <a:pt x="152311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5198359" y="3862199"/>
            <a:ext cx="1460371" cy="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rot="0">
            <a:off x="10864629" y="3843149"/>
            <a:ext cx="1460371" cy="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044133" y="1096475"/>
            <a:ext cx="9101363" cy="5836249"/>
          </a:xfrm>
          <a:custGeom>
            <a:avLst/>
            <a:gdLst/>
            <a:ahLst/>
            <a:cxnLst/>
            <a:rect r="r" b="b" t="t" l="l"/>
            <a:pathLst>
              <a:path h="5836249" w="9101363">
                <a:moveTo>
                  <a:pt x="0" y="0"/>
                </a:moveTo>
                <a:lnTo>
                  <a:pt x="9101363" y="0"/>
                </a:lnTo>
                <a:lnTo>
                  <a:pt x="9101363" y="5836249"/>
                </a:lnTo>
                <a:lnTo>
                  <a:pt x="0" y="5836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23374" y="5660460"/>
            <a:ext cx="1308250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12059" y="5660460"/>
            <a:ext cx="3038528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7489" y="5660460"/>
            <a:ext cx="1973844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DBMS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74772" y="7006161"/>
            <a:ext cx="9723371" cy="88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51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PostGresql, MySQL, Oracle etc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418117" y="3362941"/>
            <a:ext cx="1413507" cy="1112815"/>
          </a:xfrm>
          <a:custGeom>
            <a:avLst/>
            <a:gdLst/>
            <a:ahLst/>
            <a:cxnLst/>
            <a:rect r="r" b="b" t="t" l="l"/>
            <a:pathLst>
              <a:path h="1112815" w="1413507">
                <a:moveTo>
                  <a:pt x="0" y="0"/>
                </a:moveTo>
                <a:lnTo>
                  <a:pt x="1413507" y="0"/>
                </a:lnTo>
                <a:lnTo>
                  <a:pt x="1413507" y="1112816"/>
                </a:lnTo>
                <a:lnTo>
                  <a:pt x="0" y="1112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38347" y="3224521"/>
            <a:ext cx="1385951" cy="1389657"/>
          </a:xfrm>
          <a:custGeom>
            <a:avLst/>
            <a:gdLst/>
            <a:ahLst/>
            <a:cxnLst/>
            <a:rect r="r" b="b" t="t" l="l"/>
            <a:pathLst>
              <a:path h="1389657" w="1385951">
                <a:moveTo>
                  <a:pt x="0" y="0"/>
                </a:moveTo>
                <a:lnTo>
                  <a:pt x="1385952" y="0"/>
                </a:lnTo>
                <a:lnTo>
                  <a:pt x="1385952" y="1389657"/>
                </a:lnTo>
                <a:lnTo>
                  <a:pt x="0" y="1389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907511" y="3191499"/>
            <a:ext cx="1493800" cy="1493800"/>
          </a:xfrm>
          <a:custGeom>
            <a:avLst/>
            <a:gdLst/>
            <a:ahLst/>
            <a:cxnLst/>
            <a:rect r="r" b="b" t="t" l="l"/>
            <a:pathLst>
              <a:path h="1493800" w="1493800">
                <a:moveTo>
                  <a:pt x="0" y="0"/>
                </a:moveTo>
                <a:lnTo>
                  <a:pt x="1493800" y="0"/>
                </a:lnTo>
                <a:lnTo>
                  <a:pt x="1493800" y="1493800"/>
                </a:lnTo>
                <a:lnTo>
                  <a:pt x="0" y="149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3589" y="3883086"/>
            <a:ext cx="8540822" cy="2263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24"/>
              </a:lnSpc>
            </a:pPr>
            <a:r>
              <a:rPr lang="en-US" sz="1323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- 7</a:t>
            </a:r>
          </a:p>
        </p:txBody>
      </p:sp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8767" y="3231483"/>
            <a:ext cx="11550466" cy="362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b="true" sz="10400" spc="1154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ALTERING Tables</a:t>
            </a:r>
          </a:p>
        </p:txBody>
      </p:sp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83067" y="3873037"/>
            <a:ext cx="4094822" cy="3417315"/>
          </a:xfrm>
          <a:custGeom>
            <a:avLst/>
            <a:gdLst/>
            <a:ahLst/>
            <a:cxnLst/>
            <a:rect r="r" b="b" t="t" l="l"/>
            <a:pathLst>
              <a:path h="3417315" w="4094822">
                <a:moveTo>
                  <a:pt x="0" y="0"/>
                </a:moveTo>
                <a:lnTo>
                  <a:pt x="4094822" y="0"/>
                </a:lnTo>
                <a:lnTo>
                  <a:pt x="4094822" y="3417315"/>
                </a:lnTo>
                <a:lnTo>
                  <a:pt x="0" y="341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951" y="2113699"/>
            <a:ext cx="16269349" cy="98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9"/>
              </a:lnSpc>
            </a:pPr>
            <a:r>
              <a:rPr lang="en-US" sz="57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add or remove a column?</a:t>
            </a:r>
          </a:p>
        </p:txBody>
      </p:sp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2718" y="4077050"/>
            <a:ext cx="10822563" cy="1894360"/>
          </a:xfrm>
          <a:custGeom>
            <a:avLst/>
            <a:gdLst/>
            <a:ahLst/>
            <a:cxnLst/>
            <a:rect r="r" b="b" t="t" l="l"/>
            <a:pathLst>
              <a:path h="1894360" w="10822563">
                <a:moveTo>
                  <a:pt x="0" y="0"/>
                </a:moveTo>
                <a:lnTo>
                  <a:pt x="10822564" y="0"/>
                </a:lnTo>
                <a:lnTo>
                  <a:pt x="10822564" y="1894360"/>
                </a:lnTo>
                <a:lnTo>
                  <a:pt x="0" y="1894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8366" y="4113692"/>
            <a:ext cx="8054567" cy="2059615"/>
          </a:xfrm>
          <a:custGeom>
            <a:avLst/>
            <a:gdLst/>
            <a:ahLst/>
            <a:cxnLst/>
            <a:rect r="r" b="b" t="t" l="l"/>
            <a:pathLst>
              <a:path h="2059615" w="8054567">
                <a:moveTo>
                  <a:pt x="0" y="0"/>
                </a:moveTo>
                <a:lnTo>
                  <a:pt x="8054566" y="0"/>
                </a:lnTo>
                <a:lnTo>
                  <a:pt x="8054566" y="2059616"/>
                </a:lnTo>
                <a:lnTo>
                  <a:pt x="0" y="20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83067" y="3873037"/>
            <a:ext cx="4094822" cy="3417315"/>
          </a:xfrm>
          <a:custGeom>
            <a:avLst/>
            <a:gdLst/>
            <a:ahLst/>
            <a:cxnLst/>
            <a:rect r="r" b="b" t="t" l="l"/>
            <a:pathLst>
              <a:path h="3417315" w="4094822">
                <a:moveTo>
                  <a:pt x="0" y="0"/>
                </a:moveTo>
                <a:lnTo>
                  <a:pt x="4094822" y="0"/>
                </a:lnTo>
                <a:lnTo>
                  <a:pt x="4094822" y="3417315"/>
                </a:lnTo>
                <a:lnTo>
                  <a:pt x="0" y="341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951" y="2113699"/>
            <a:ext cx="16269349" cy="98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9"/>
              </a:lnSpc>
            </a:pPr>
            <a:r>
              <a:rPr lang="en-US" sz="57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rename a column or table name?</a:t>
            </a:r>
          </a:p>
        </p:txBody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2472" y="4139037"/>
            <a:ext cx="11064307" cy="2008925"/>
          </a:xfrm>
          <a:custGeom>
            <a:avLst/>
            <a:gdLst/>
            <a:ahLst/>
            <a:cxnLst/>
            <a:rect r="r" b="b" t="t" l="l"/>
            <a:pathLst>
              <a:path h="2008925" w="11064307">
                <a:moveTo>
                  <a:pt x="0" y="0"/>
                </a:moveTo>
                <a:lnTo>
                  <a:pt x="11064307" y="0"/>
                </a:lnTo>
                <a:lnTo>
                  <a:pt x="11064307" y="2008926"/>
                </a:lnTo>
                <a:lnTo>
                  <a:pt x="0" y="200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951" y="2113699"/>
            <a:ext cx="16269349" cy="98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9"/>
              </a:lnSpc>
            </a:pPr>
            <a:r>
              <a:rPr lang="en-US" sz="57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rename a column?</a:t>
            </a:r>
          </a:p>
        </p:txBody>
      </p:sp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96604" y="3460008"/>
            <a:ext cx="10352300" cy="2374024"/>
          </a:xfrm>
          <a:custGeom>
            <a:avLst/>
            <a:gdLst/>
            <a:ahLst/>
            <a:cxnLst/>
            <a:rect r="r" b="b" t="t" l="l"/>
            <a:pathLst>
              <a:path h="2374024" w="10352300">
                <a:moveTo>
                  <a:pt x="0" y="0"/>
                </a:moveTo>
                <a:lnTo>
                  <a:pt x="10352300" y="0"/>
                </a:lnTo>
                <a:lnTo>
                  <a:pt x="10352300" y="2374024"/>
                </a:lnTo>
                <a:lnTo>
                  <a:pt x="0" y="237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11307" y="6163444"/>
            <a:ext cx="11050885" cy="1559046"/>
          </a:xfrm>
          <a:custGeom>
            <a:avLst/>
            <a:gdLst/>
            <a:ahLst/>
            <a:cxnLst/>
            <a:rect r="r" b="b" t="t" l="l"/>
            <a:pathLst>
              <a:path h="1559046" w="11050885">
                <a:moveTo>
                  <a:pt x="0" y="0"/>
                </a:moveTo>
                <a:lnTo>
                  <a:pt x="11050886" y="0"/>
                </a:lnTo>
                <a:lnTo>
                  <a:pt x="11050886" y="1559046"/>
                </a:lnTo>
                <a:lnTo>
                  <a:pt x="0" y="1559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1078" y="1617219"/>
            <a:ext cx="16269349" cy="98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9"/>
              </a:lnSpc>
            </a:pPr>
            <a:r>
              <a:rPr lang="en-US" sz="57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rename a  table name?</a:t>
            </a:r>
          </a:p>
        </p:txBody>
      </p:sp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6082" y="3992307"/>
            <a:ext cx="4094822" cy="3417315"/>
          </a:xfrm>
          <a:custGeom>
            <a:avLst/>
            <a:gdLst/>
            <a:ahLst/>
            <a:cxnLst/>
            <a:rect r="r" b="b" t="t" l="l"/>
            <a:pathLst>
              <a:path h="3417315" w="4094822">
                <a:moveTo>
                  <a:pt x="0" y="0"/>
                </a:moveTo>
                <a:lnTo>
                  <a:pt x="4094822" y="0"/>
                </a:lnTo>
                <a:lnTo>
                  <a:pt x="4094822" y="3417315"/>
                </a:lnTo>
                <a:lnTo>
                  <a:pt x="0" y="341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218061"/>
            <a:ext cx="17509046" cy="105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9"/>
              </a:lnSpc>
            </a:pPr>
            <a:r>
              <a:rPr lang="en-US" sz="61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modify a column?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259" y="4674725"/>
            <a:ext cx="9157527" cy="159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1"/>
              </a:lnSpc>
            </a:pPr>
            <a:r>
              <a:rPr lang="en-US" sz="4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Ex: Changing datatype</a:t>
            </a:r>
          </a:p>
          <a:p>
            <a:pPr algn="l">
              <a:lnSpc>
                <a:spcPts val="6441"/>
              </a:lnSpc>
            </a:pPr>
            <a:r>
              <a:rPr lang="en-US" sz="4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 adding Default values etc</a:t>
            </a:r>
          </a:p>
        </p:txBody>
      </p:sp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5500" y="2385972"/>
            <a:ext cx="9701030" cy="2584268"/>
          </a:xfrm>
          <a:custGeom>
            <a:avLst/>
            <a:gdLst/>
            <a:ahLst/>
            <a:cxnLst/>
            <a:rect r="r" b="b" t="t" l="l"/>
            <a:pathLst>
              <a:path h="2584268" w="9701030">
                <a:moveTo>
                  <a:pt x="0" y="0"/>
                </a:moveTo>
                <a:lnTo>
                  <a:pt x="9701030" y="0"/>
                </a:lnTo>
                <a:lnTo>
                  <a:pt x="9701030" y="2584269"/>
                </a:lnTo>
                <a:lnTo>
                  <a:pt x="0" y="258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05500" y="5703666"/>
            <a:ext cx="9701030" cy="2901243"/>
          </a:xfrm>
          <a:custGeom>
            <a:avLst/>
            <a:gdLst/>
            <a:ahLst/>
            <a:cxnLst/>
            <a:rect r="r" b="b" t="t" l="l"/>
            <a:pathLst>
              <a:path h="2901243" w="9701030">
                <a:moveTo>
                  <a:pt x="0" y="0"/>
                </a:moveTo>
                <a:lnTo>
                  <a:pt x="9701030" y="0"/>
                </a:lnTo>
                <a:lnTo>
                  <a:pt x="9701030" y="2901243"/>
                </a:lnTo>
                <a:lnTo>
                  <a:pt x="0" y="290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71581"/>
            <a:ext cx="16269349" cy="98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9"/>
              </a:lnSpc>
            </a:pPr>
            <a:r>
              <a:rPr lang="en-US" sz="57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add DEFAULT value to a column?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3963" y="2549925"/>
            <a:ext cx="13466279" cy="29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1"/>
              </a:lnSpc>
            </a:pPr>
          </a:p>
          <a:p>
            <a:pPr algn="ctr">
              <a:lnSpc>
                <a:spcPts val="11951"/>
              </a:lnSpc>
            </a:pPr>
            <a:r>
              <a:rPr lang="en-US" b="true" sz="8537" spc="947">
                <a:solidFill>
                  <a:srgbClr val="FFDE59"/>
                </a:solidFill>
                <a:latin typeface="Barlow Heavy"/>
                <a:ea typeface="Barlow Heavy"/>
                <a:cs typeface="Barlow Heavy"/>
                <a:sym typeface="Barlow Heavy"/>
              </a:rPr>
              <a:t>What is RDBMS?</a:t>
            </a:r>
          </a:p>
        </p:txBody>
      </p:sp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8063" y="3750706"/>
            <a:ext cx="8430460" cy="2785589"/>
          </a:xfrm>
          <a:custGeom>
            <a:avLst/>
            <a:gdLst/>
            <a:ahLst/>
            <a:cxnLst/>
            <a:rect r="r" b="b" t="t" l="l"/>
            <a:pathLst>
              <a:path h="2785589" w="8430460">
                <a:moveTo>
                  <a:pt x="0" y="0"/>
                </a:moveTo>
                <a:lnTo>
                  <a:pt x="8430460" y="0"/>
                </a:lnTo>
                <a:lnTo>
                  <a:pt x="8430460" y="2785588"/>
                </a:lnTo>
                <a:lnTo>
                  <a:pt x="0" y="278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951" y="2113699"/>
            <a:ext cx="16269349" cy="98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9"/>
              </a:lnSpc>
            </a:pPr>
            <a:r>
              <a:rPr lang="en-US" sz="57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set NOT NULL?</a:t>
            </a:r>
          </a:p>
        </p:txBody>
      </p:sp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9941" y="2916325"/>
            <a:ext cx="7028119" cy="222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0"/>
              </a:lnSpc>
            </a:pPr>
            <a:r>
              <a:rPr lang="en-US" sz="13000" spc="1443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CHECK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25391" y="5249612"/>
            <a:ext cx="4950455" cy="95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8"/>
              </a:lnSpc>
            </a:pPr>
            <a:r>
              <a:rPr lang="en-US" sz="5498" spc="610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CONSTRAINT</a:t>
            </a:r>
          </a:p>
        </p:txBody>
      </p:sp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905474" y="4412978"/>
            <a:ext cx="2735727" cy="2735727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527033" y="4412978"/>
            <a:ext cx="4930588" cy="4114800"/>
          </a:xfrm>
          <a:custGeom>
            <a:avLst/>
            <a:gdLst/>
            <a:ahLst/>
            <a:cxnLst/>
            <a:rect r="r" b="b" t="t" l="l"/>
            <a:pathLst>
              <a:path h="4114800" w="4930588">
                <a:moveTo>
                  <a:pt x="0" y="0"/>
                </a:moveTo>
                <a:lnTo>
                  <a:pt x="4930588" y="0"/>
                </a:lnTo>
                <a:lnTo>
                  <a:pt x="49305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7033" y="1700396"/>
            <a:ext cx="1219032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want to make sure phone no. is atleast 10 digits...</a:t>
            </a:r>
          </a:p>
        </p:txBody>
      </p:sp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2046" y="3493475"/>
            <a:ext cx="13026894" cy="3069312"/>
          </a:xfrm>
          <a:custGeom>
            <a:avLst/>
            <a:gdLst/>
            <a:ahLst/>
            <a:cxnLst/>
            <a:rect r="r" b="b" t="t" l="l"/>
            <a:pathLst>
              <a:path h="3069312" w="13026894">
                <a:moveTo>
                  <a:pt x="0" y="0"/>
                </a:moveTo>
                <a:lnTo>
                  <a:pt x="13026894" y="0"/>
                </a:lnTo>
                <a:lnTo>
                  <a:pt x="13026894" y="3069311"/>
                </a:lnTo>
                <a:lnTo>
                  <a:pt x="0" y="306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260" y="3772708"/>
            <a:ext cx="15763481" cy="3290019"/>
          </a:xfrm>
          <a:custGeom>
            <a:avLst/>
            <a:gdLst/>
            <a:ahLst/>
            <a:cxnLst/>
            <a:rect r="r" b="b" t="t" l="l"/>
            <a:pathLst>
              <a:path h="3290019" w="15763481">
                <a:moveTo>
                  <a:pt x="0" y="0"/>
                </a:moveTo>
                <a:lnTo>
                  <a:pt x="15763480" y="0"/>
                </a:lnTo>
                <a:lnTo>
                  <a:pt x="15763480" y="3290019"/>
                </a:lnTo>
                <a:lnTo>
                  <a:pt x="0" y="329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45660" y="2120031"/>
            <a:ext cx="7396680" cy="80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8"/>
              </a:lnSpc>
            </a:pPr>
            <a:r>
              <a:rPr lang="en-US" sz="4662" spc="517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NAMED CONSTRAINT</a:t>
            </a:r>
          </a:p>
        </p:txBody>
      </p:sp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3508" y="3753767"/>
            <a:ext cx="4094822" cy="3417315"/>
          </a:xfrm>
          <a:custGeom>
            <a:avLst/>
            <a:gdLst/>
            <a:ahLst/>
            <a:cxnLst/>
            <a:rect r="r" b="b" t="t" l="l"/>
            <a:pathLst>
              <a:path h="3417315" w="4094822">
                <a:moveTo>
                  <a:pt x="0" y="0"/>
                </a:moveTo>
                <a:lnTo>
                  <a:pt x="4094822" y="0"/>
                </a:lnTo>
                <a:lnTo>
                  <a:pt x="4094822" y="3417316"/>
                </a:lnTo>
                <a:lnTo>
                  <a:pt x="0" y="3417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9951" y="2113699"/>
            <a:ext cx="16269349" cy="98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9"/>
              </a:lnSpc>
            </a:pPr>
            <a:r>
              <a:rPr lang="en-US" sz="57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Add or Drop Constraints?</a:t>
            </a:r>
          </a:p>
        </p:txBody>
      </p:sp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9191" y="2021745"/>
            <a:ext cx="11651077" cy="1943964"/>
          </a:xfrm>
          <a:custGeom>
            <a:avLst/>
            <a:gdLst/>
            <a:ahLst/>
            <a:cxnLst/>
            <a:rect r="r" b="b" t="t" l="l"/>
            <a:pathLst>
              <a:path h="1943964" w="11651077">
                <a:moveTo>
                  <a:pt x="0" y="0"/>
                </a:moveTo>
                <a:lnTo>
                  <a:pt x="11651078" y="0"/>
                </a:lnTo>
                <a:lnTo>
                  <a:pt x="11651078" y="1943964"/>
                </a:lnTo>
                <a:lnTo>
                  <a:pt x="0" y="1943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99191" y="5143500"/>
            <a:ext cx="11925539" cy="1956351"/>
          </a:xfrm>
          <a:custGeom>
            <a:avLst/>
            <a:gdLst/>
            <a:ahLst/>
            <a:cxnLst/>
            <a:rect r="r" b="b" t="t" l="l"/>
            <a:pathLst>
              <a:path h="1956351" w="11925539">
                <a:moveTo>
                  <a:pt x="0" y="0"/>
                </a:moveTo>
                <a:lnTo>
                  <a:pt x="11925540" y="0"/>
                </a:lnTo>
                <a:lnTo>
                  <a:pt x="11925540" y="1956351"/>
                </a:lnTo>
                <a:lnTo>
                  <a:pt x="0" y="1956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43186" y="4274541"/>
            <a:ext cx="10001628" cy="15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Additional Topcis</a:t>
            </a:r>
          </a:p>
        </p:txBody>
      </p:sp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8278" y="3957370"/>
            <a:ext cx="3196525" cy="3033793"/>
          </a:xfrm>
          <a:custGeom>
            <a:avLst/>
            <a:gdLst/>
            <a:ahLst/>
            <a:cxnLst/>
            <a:rect r="r" b="b" t="t" l="l"/>
            <a:pathLst>
              <a:path h="3033793" w="3196525">
                <a:moveTo>
                  <a:pt x="0" y="0"/>
                </a:moveTo>
                <a:lnTo>
                  <a:pt x="3196525" y="0"/>
                </a:lnTo>
                <a:lnTo>
                  <a:pt x="3196525" y="3033793"/>
                </a:lnTo>
                <a:lnTo>
                  <a:pt x="0" y="3033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97925" y="3764272"/>
            <a:ext cx="9162958" cy="261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54"/>
              </a:lnSpc>
            </a:pPr>
            <a:r>
              <a:rPr lang="en-US" sz="15253" spc="1693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CASE</a:t>
            </a:r>
          </a:p>
        </p:txBody>
      </p:sp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2597" y="1639018"/>
            <a:ext cx="9764267" cy="6561701"/>
          </a:xfrm>
          <a:custGeom>
            <a:avLst/>
            <a:gdLst/>
            <a:ahLst/>
            <a:cxnLst/>
            <a:rect r="r" b="b" t="t" l="l"/>
            <a:pathLst>
              <a:path h="6561701" w="9764267">
                <a:moveTo>
                  <a:pt x="0" y="0"/>
                </a:moveTo>
                <a:lnTo>
                  <a:pt x="9764266" y="0"/>
                </a:lnTo>
                <a:lnTo>
                  <a:pt x="9764266" y="6561701"/>
                </a:lnTo>
                <a:lnTo>
                  <a:pt x="0" y="6561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9606" y="5843006"/>
            <a:ext cx="2479431" cy="2357713"/>
          </a:xfrm>
          <a:custGeom>
            <a:avLst/>
            <a:gdLst/>
            <a:ahLst/>
            <a:cxnLst/>
            <a:rect r="r" b="b" t="t" l="l"/>
            <a:pathLst>
              <a:path h="2357713" w="2479431">
                <a:moveTo>
                  <a:pt x="0" y="0"/>
                </a:moveTo>
                <a:lnTo>
                  <a:pt x="2479431" y="0"/>
                </a:lnTo>
                <a:lnTo>
                  <a:pt x="2479431" y="2357713"/>
                </a:lnTo>
                <a:lnTo>
                  <a:pt x="0" y="2357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8998" y="3075640"/>
            <a:ext cx="13846277" cy="643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type of database system that stores data in structured tables (using rows and columns) and uses SQL for managing and querying data.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958997" y="-940859"/>
            <a:ext cx="13466279" cy="297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1"/>
              </a:lnSpc>
            </a:pPr>
          </a:p>
          <a:p>
            <a:pPr algn="ctr">
              <a:lnSpc>
                <a:spcPts val="11951"/>
              </a:lnSpc>
            </a:pPr>
            <a:r>
              <a:rPr lang="en-US" b="true" sz="8537" spc="947">
                <a:solidFill>
                  <a:srgbClr val="FFDE59"/>
                </a:solidFill>
                <a:latin typeface="Barlow Heavy"/>
                <a:ea typeface="Barlow Heavy"/>
                <a:cs typeface="Barlow Heavy"/>
                <a:sym typeface="Barlow Heavy"/>
              </a:rPr>
              <a:t>What is RDBMS?</a:t>
            </a:r>
          </a:p>
        </p:txBody>
      </p:sp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0912" y="2298727"/>
            <a:ext cx="11631136" cy="5074243"/>
          </a:xfrm>
          <a:custGeom>
            <a:avLst/>
            <a:gdLst/>
            <a:ahLst/>
            <a:cxnLst/>
            <a:rect r="r" b="b" t="t" l="l"/>
            <a:pathLst>
              <a:path h="5074243" w="11631136">
                <a:moveTo>
                  <a:pt x="0" y="0"/>
                </a:moveTo>
                <a:lnTo>
                  <a:pt x="11631136" y="0"/>
                </a:lnTo>
                <a:lnTo>
                  <a:pt x="11631136" y="5074243"/>
                </a:lnTo>
                <a:lnTo>
                  <a:pt x="0" y="507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478" y="1413208"/>
            <a:ext cx="14243178" cy="6954729"/>
          </a:xfrm>
          <a:custGeom>
            <a:avLst/>
            <a:gdLst/>
            <a:ahLst/>
            <a:cxnLst/>
            <a:rect r="r" b="b" t="t" l="l"/>
            <a:pathLst>
              <a:path h="6954729" w="14243178">
                <a:moveTo>
                  <a:pt x="0" y="0"/>
                </a:moveTo>
                <a:lnTo>
                  <a:pt x="14243178" y="0"/>
                </a:lnTo>
                <a:lnTo>
                  <a:pt x="14243178" y="6954729"/>
                </a:lnTo>
                <a:lnTo>
                  <a:pt x="0" y="6954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1185" y="1607483"/>
            <a:ext cx="8880706" cy="7650817"/>
          </a:xfrm>
          <a:custGeom>
            <a:avLst/>
            <a:gdLst/>
            <a:ahLst/>
            <a:cxnLst/>
            <a:rect r="r" b="b" t="t" l="l"/>
            <a:pathLst>
              <a:path h="7650817" w="8880706">
                <a:moveTo>
                  <a:pt x="0" y="0"/>
                </a:moveTo>
                <a:lnTo>
                  <a:pt x="8880705" y="0"/>
                </a:lnTo>
                <a:lnTo>
                  <a:pt x="8880705" y="7650817"/>
                </a:lnTo>
                <a:lnTo>
                  <a:pt x="0" y="7650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9" t="0" r="-285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475917" y="335353"/>
            <a:ext cx="7101150" cy="8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</a:t>
            </a:r>
          </a:p>
        </p:txBody>
      </p:sp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0305" y="2280994"/>
            <a:ext cx="14989876" cy="4834134"/>
          </a:xfrm>
          <a:custGeom>
            <a:avLst/>
            <a:gdLst/>
            <a:ahLst/>
            <a:cxnLst/>
            <a:rect r="r" b="b" t="t" l="l"/>
            <a:pathLst>
              <a:path h="4834134" w="14989876">
                <a:moveTo>
                  <a:pt x="0" y="0"/>
                </a:moveTo>
                <a:lnTo>
                  <a:pt x="14989876" y="0"/>
                </a:lnTo>
                <a:lnTo>
                  <a:pt x="14989876" y="4834134"/>
                </a:lnTo>
                <a:lnTo>
                  <a:pt x="0" y="4834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7653" y="3404514"/>
            <a:ext cx="8328787" cy="4900862"/>
          </a:xfrm>
          <a:custGeom>
            <a:avLst/>
            <a:gdLst/>
            <a:ahLst/>
            <a:cxnLst/>
            <a:rect r="r" b="b" t="t" l="l"/>
            <a:pathLst>
              <a:path h="4900862" w="8328787">
                <a:moveTo>
                  <a:pt x="0" y="0"/>
                </a:moveTo>
                <a:lnTo>
                  <a:pt x="8328787" y="0"/>
                </a:lnTo>
                <a:lnTo>
                  <a:pt x="8328787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5245" y="857250"/>
            <a:ext cx="2566742" cy="15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</a:t>
            </a:r>
          </a:p>
        </p:txBody>
      </p:sp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63988"/>
            <a:ext cx="12659764" cy="8806793"/>
          </a:xfrm>
          <a:custGeom>
            <a:avLst/>
            <a:gdLst/>
            <a:ahLst/>
            <a:cxnLst/>
            <a:rect r="r" b="b" t="t" l="l"/>
            <a:pathLst>
              <a:path h="8806793" w="12659764">
                <a:moveTo>
                  <a:pt x="0" y="0"/>
                </a:moveTo>
                <a:lnTo>
                  <a:pt x="12659764" y="0"/>
                </a:lnTo>
                <a:lnTo>
                  <a:pt x="12659764" y="8806792"/>
                </a:lnTo>
                <a:lnTo>
                  <a:pt x="0" y="8806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62521" y="3793276"/>
            <a:ext cx="9162958" cy="261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54"/>
              </a:lnSpc>
            </a:pPr>
            <a:r>
              <a:rPr lang="en-US" sz="15253" spc="1693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IS NULL</a:t>
            </a:r>
          </a:p>
        </p:txBody>
      </p:sp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57227" y="2235457"/>
            <a:ext cx="3773547" cy="108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4"/>
              </a:lnSpc>
            </a:pPr>
            <a:r>
              <a:rPr lang="en-US" sz="6281" spc="697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IS NULL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03849" y="4135184"/>
            <a:ext cx="12310618" cy="249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7228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722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</a:t>
            </a:r>
            <a:r>
              <a:rPr lang="en-US" sz="7228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722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</a:t>
            </a:r>
          </a:p>
          <a:p>
            <a:pPr algn="ctr">
              <a:lnSpc>
                <a:spcPts val="10120"/>
              </a:lnSpc>
            </a:pPr>
            <a:r>
              <a:rPr lang="en-US" sz="7228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722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fname </a:t>
            </a:r>
            <a:r>
              <a:rPr lang="en-US" sz="7228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NULL</a:t>
            </a:r>
            <a:r>
              <a:rPr lang="en-US" sz="722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</p:txBody>
      </p:sp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0350" y="3778367"/>
            <a:ext cx="10653833" cy="261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54"/>
              </a:lnSpc>
            </a:pPr>
            <a:r>
              <a:rPr lang="en-US" sz="15253" spc="1693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NOT LIKE</a:t>
            </a:r>
          </a:p>
        </p:txBody>
      </p:sp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57227" y="2235457"/>
            <a:ext cx="3773547" cy="108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4"/>
              </a:lnSpc>
            </a:pPr>
            <a:r>
              <a:rPr lang="en-US" sz="6281" spc="697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IS NULL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72005" y="3668531"/>
            <a:ext cx="12147900" cy="2303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8"/>
              </a:lnSpc>
            </a:pPr>
            <a:r>
              <a:rPr lang="en-US" sz="6670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667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</a:t>
            </a:r>
            <a:r>
              <a:rPr lang="en-US" sz="6670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667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</a:t>
            </a:r>
          </a:p>
          <a:p>
            <a:pPr algn="ctr">
              <a:lnSpc>
                <a:spcPts val="9338"/>
              </a:lnSpc>
            </a:pPr>
            <a:r>
              <a:rPr lang="en-US" sz="6670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667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fname </a:t>
            </a:r>
            <a:r>
              <a:rPr lang="en-US" sz="6670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 LIKE </a:t>
            </a:r>
            <a:r>
              <a:rPr lang="en-US" sz="667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'A%';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76333" y="1442345"/>
            <a:ext cx="6708382" cy="708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Some Other Databases are:</a:t>
            </a:r>
          </a:p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 marL="868896" indent="-434448" lvl="1">
              <a:lnSpc>
                <a:spcPts val="5634"/>
              </a:lnSpc>
              <a:buFont typeface="Arial"/>
              <a:buChar char="•"/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MongoDB</a:t>
            </a:r>
          </a:p>
          <a:p>
            <a:pPr algn="l" marL="868896" indent="-434448" lvl="1">
              <a:lnSpc>
                <a:spcPts val="5634"/>
              </a:lnSpc>
              <a:buFont typeface="Arial"/>
              <a:buChar char="•"/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Oracle</a:t>
            </a:r>
          </a:p>
          <a:p>
            <a:pPr algn="l" marL="868896" indent="-434448" lvl="1">
              <a:lnSpc>
                <a:spcPts val="5634"/>
              </a:lnSpc>
              <a:buFont typeface="Arial"/>
              <a:buChar char="•"/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MySQL</a:t>
            </a:r>
          </a:p>
          <a:p>
            <a:pPr algn="l" marL="868896" indent="-434448" lvl="1">
              <a:lnSpc>
                <a:spcPts val="5634"/>
              </a:lnSpc>
              <a:buFont typeface="Arial"/>
              <a:buChar char="•"/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SQLite</a:t>
            </a:r>
          </a:p>
          <a:p>
            <a:pPr algn="l" marL="868896" indent="-434448" lvl="1">
              <a:lnSpc>
                <a:spcPts val="5634"/>
              </a:lnSpc>
              <a:buFont typeface="Arial"/>
              <a:buChar char="•"/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PostgreSQL</a:t>
            </a:r>
          </a:p>
          <a:p>
            <a:pPr algn="l" marL="868896" indent="-434448" lvl="1">
              <a:lnSpc>
                <a:spcPts val="5634"/>
              </a:lnSpc>
              <a:buFont typeface="Arial"/>
              <a:buChar char="•"/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MaxDB</a:t>
            </a:r>
          </a:p>
          <a:p>
            <a:pPr algn="l" marL="868896" indent="-434448" lvl="1">
              <a:lnSpc>
                <a:spcPts val="5634"/>
              </a:lnSpc>
              <a:buFont typeface="Arial"/>
              <a:buChar char="•"/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Firebird</a:t>
            </a:r>
          </a:p>
          <a:p>
            <a:pPr algn="l" marL="868896" indent="-434448" lvl="1">
              <a:lnSpc>
                <a:spcPts val="5634"/>
              </a:lnSpc>
              <a:buFont typeface="Arial"/>
              <a:buChar char="•"/>
            </a:pPr>
            <a:r>
              <a:rPr lang="en-US" sz="40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Redis</a:t>
            </a:r>
          </a:p>
        </p:txBody>
      </p:sp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8704" y="3583037"/>
            <a:ext cx="10190591" cy="223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9"/>
              </a:lnSpc>
            </a:pPr>
            <a:r>
              <a:rPr lang="en-US" sz="131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- 8 </a:t>
            </a:r>
          </a:p>
        </p:txBody>
      </p:sp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42193" y="3981882"/>
            <a:ext cx="834985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RElATIONSHIP</a:t>
            </a:r>
          </a:p>
        </p:txBody>
      </p:sp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3157" y="4242370"/>
            <a:ext cx="4274564" cy="1313146"/>
            <a:chOff x="0" y="0"/>
            <a:chExt cx="1125811" cy="345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33157" y="4407771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64939" y="3336557"/>
            <a:ext cx="4274564" cy="1313146"/>
            <a:chOff x="0" y="0"/>
            <a:chExt cx="1125811" cy="345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64939" y="3501958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811594" y="1189740"/>
            <a:ext cx="4274564" cy="1313146"/>
            <a:chOff x="0" y="0"/>
            <a:chExt cx="1125811" cy="345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811594" y="1350611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971510" y="1185211"/>
            <a:ext cx="4274564" cy="1313146"/>
            <a:chOff x="0" y="0"/>
            <a:chExt cx="1125811" cy="3458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971510" y="1350611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Attendance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07938" y="5952106"/>
            <a:ext cx="4274564" cy="1313146"/>
            <a:chOff x="0" y="0"/>
            <a:chExt cx="1125811" cy="3458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45530" y="6044697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984736" y="5952106"/>
            <a:ext cx="4274564" cy="1313146"/>
            <a:chOff x="0" y="0"/>
            <a:chExt cx="1125811" cy="345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870321" y="6044697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964939" y="5483374"/>
            <a:ext cx="4274564" cy="1313146"/>
            <a:chOff x="0" y="0"/>
            <a:chExt cx="1125811" cy="3458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964939" y="5648774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offices</a:t>
            </a:r>
          </a:p>
        </p:txBody>
      </p:sp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44889" y="1715534"/>
            <a:ext cx="123165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Relationship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90413" y="4375292"/>
            <a:ext cx="12316569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 to One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 to Many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Many to Many</a:t>
            </a:r>
          </a:p>
        </p:txBody>
      </p:sp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76704" y="3847387"/>
            <a:ext cx="3134592" cy="23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83"/>
              </a:lnSpc>
            </a:pPr>
            <a:r>
              <a:rPr lang="en-US" sz="13702" b="true">
                <a:solidFill>
                  <a:srgbClr val="FBC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: 1</a:t>
            </a:r>
          </a:p>
        </p:txBody>
      </p:sp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9318" y="1639003"/>
            <a:ext cx="8965297" cy="2206304"/>
          </a:xfrm>
          <a:custGeom>
            <a:avLst/>
            <a:gdLst/>
            <a:ahLst/>
            <a:cxnLst/>
            <a:rect r="r" b="b" t="t" l="l"/>
            <a:pathLst>
              <a:path h="2206304" w="8965297">
                <a:moveTo>
                  <a:pt x="0" y="0"/>
                </a:moveTo>
                <a:lnTo>
                  <a:pt x="8965297" y="0"/>
                </a:lnTo>
                <a:lnTo>
                  <a:pt x="8965297" y="2206303"/>
                </a:lnTo>
                <a:lnTo>
                  <a:pt x="0" y="2206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79318" y="5774361"/>
            <a:ext cx="13679982" cy="1838857"/>
          </a:xfrm>
          <a:custGeom>
            <a:avLst/>
            <a:gdLst/>
            <a:ahLst/>
            <a:cxnLst/>
            <a:rect r="r" b="b" t="t" l="l"/>
            <a:pathLst>
              <a:path h="1838857" w="13679982">
                <a:moveTo>
                  <a:pt x="0" y="0"/>
                </a:moveTo>
                <a:lnTo>
                  <a:pt x="13679982" y="0"/>
                </a:lnTo>
                <a:lnTo>
                  <a:pt x="13679982" y="1838857"/>
                </a:lnTo>
                <a:lnTo>
                  <a:pt x="0" y="1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05819" y="613287"/>
            <a:ext cx="2873830" cy="882841"/>
            <a:chOff x="0" y="0"/>
            <a:chExt cx="1125811" cy="345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7391" y="0"/>
                  </a:moveTo>
                  <a:lnTo>
                    <a:pt x="988420" y="0"/>
                  </a:lnTo>
                  <a:cubicBezTo>
                    <a:pt x="1024858" y="0"/>
                    <a:pt x="1059804" y="14475"/>
                    <a:pt x="1085570" y="40241"/>
                  </a:cubicBezTo>
                  <a:cubicBezTo>
                    <a:pt x="1111336" y="66007"/>
                    <a:pt x="1125811" y="100953"/>
                    <a:pt x="1125811" y="137391"/>
                  </a:cubicBezTo>
                  <a:lnTo>
                    <a:pt x="1125811" y="208458"/>
                  </a:lnTo>
                  <a:cubicBezTo>
                    <a:pt x="1125811" y="244897"/>
                    <a:pt x="1111336" y="279843"/>
                    <a:pt x="1085570" y="305608"/>
                  </a:cubicBezTo>
                  <a:cubicBezTo>
                    <a:pt x="1059804" y="331374"/>
                    <a:pt x="1024858" y="345849"/>
                    <a:pt x="988420" y="345849"/>
                  </a:cubicBezTo>
                  <a:lnTo>
                    <a:pt x="137391" y="345849"/>
                  </a:lnTo>
                  <a:cubicBezTo>
                    <a:pt x="100953" y="345849"/>
                    <a:pt x="66007" y="331374"/>
                    <a:pt x="40241" y="305608"/>
                  </a:cubicBezTo>
                  <a:cubicBezTo>
                    <a:pt x="14475" y="279843"/>
                    <a:pt x="0" y="244897"/>
                    <a:pt x="0" y="208458"/>
                  </a:cubicBezTo>
                  <a:lnTo>
                    <a:pt x="0" y="137391"/>
                  </a:lnTo>
                  <a:cubicBezTo>
                    <a:pt x="0" y="100953"/>
                    <a:pt x="14475" y="66007"/>
                    <a:pt x="40241" y="40241"/>
                  </a:cubicBezTo>
                  <a:cubicBezTo>
                    <a:pt x="66007" y="14475"/>
                    <a:pt x="100953" y="0"/>
                    <a:pt x="13739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66158" y="4659176"/>
            <a:ext cx="3153151" cy="968648"/>
            <a:chOff x="0" y="0"/>
            <a:chExt cx="1125811" cy="345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25220" y="0"/>
                  </a:moveTo>
                  <a:lnTo>
                    <a:pt x="1000591" y="0"/>
                  </a:lnTo>
                  <a:cubicBezTo>
                    <a:pt x="1033801" y="0"/>
                    <a:pt x="1065652" y="13193"/>
                    <a:pt x="1089135" y="36676"/>
                  </a:cubicBezTo>
                  <a:cubicBezTo>
                    <a:pt x="1112618" y="60159"/>
                    <a:pt x="1125811" y="92010"/>
                    <a:pt x="1125811" y="125220"/>
                  </a:cubicBezTo>
                  <a:lnTo>
                    <a:pt x="1125811" y="220629"/>
                  </a:lnTo>
                  <a:cubicBezTo>
                    <a:pt x="1125811" y="289786"/>
                    <a:pt x="1069748" y="345849"/>
                    <a:pt x="1000591" y="345849"/>
                  </a:cubicBezTo>
                  <a:lnTo>
                    <a:pt x="125220" y="345849"/>
                  </a:lnTo>
                  <a:cubicBezTo>
                    <a:pt x="92010" y="345849"/>
                    <a:pt x="60159" y="332656"/>
                    <a:pt x="36676" y="309173"/>
                  </a:cubicBezTo>
                  <a:cubicBezTo>
                    <a:pt x="13193" y="285690"/>
                    <a:pt x="0" y="253840"/>
                    <a:pt x="0" y="220629"/>
                  </a:cubicBezTo>
                  <a:lnTo>
                    <a:pt x="0" y="125220"/>
                  </a:lnTo>
                  <a:cubicBezTo>
                    <a:pt x="0" y="92010"/>
                    <a:pt x="13193" y="60159"/>
                    <a:pt x="36676" y="36676"/>
                  </a:cubicBezTo>
                  <a:cubicBezTo>
                    <a:pt x="60159" y="13193"/>
                    <a:pt x="92010" y="0"/>
                    <a:pt x="12522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646102" y="3486070"/>
            <a:ext cx="1933216" cy="241864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646102" y="3486070"/>
            <a:ext cx="1933216" cy="241864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>
            <a:off x="1665152" y="1894256"/>
            <a:ext cx="1933216" cy="159181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598368" y="1639003"/>
            <a:ext cx="8946247" cy="2264519"/>
          </a:xfrm>
          <a:custGeom>
            <a:avLst/>
            <a:gdLst/>
            <a:ahLst/>
            <a:cxnLst/>
            <a:rect r="r" b="b" t="t" l="l"/>
            <a:pathLst>
              <a:path h="2264519" w="8946247">
                <a:moveTo>
                  <a:pt x="0" y="0"/>
                </a:moveTo>
                <a:lnTo>
                  <a:pt x="8946247" y="0"/>
                </a:lnTo>
                <a:lnTo>
                  <a:pt x="8946247" y="2264519"/>
                </a:lnTo>
                <a:lnTo>
                  <a:pt x="0" y="226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405819" y="731375"/>
            <a:ext cx="2873830" cy="58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3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75624" y="4717211"/>
            <a:ext cx="1934220" cy="81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</a:t>
            </a:r>
          </a:p>
          <a:p>
            <a:pPr algn="ctr">
              <a:lnSpc>
                <a:spcPts val="3294"/>
              </a:lnSpc>
            </a:pPr>
            <a:r>
              <a:rPr lang="en-US" sz="235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Details</a:t>
            </a:r>
          </a:p>
        </p:txBody>
      </p:sp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9074" y="3847387"/>
            <a:ext cx="7509853" cy="23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83"/>
              </a:lnSpc>
            </a:pPr>
            <a:r>
              <a:rPr lang="en-US" sz="13702" b="true">
                <a:solidFill>
                  <a:srgbClr val="FBC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 : MANY</a:t>
            </a:r>
          </a:p>
        </p:txBody>
      </p:sp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9318" y="1639003"/>
            <a:ext cx="8965297" cy="2206304"/>
          </a:xfrm>
          <a:custGeom>
            <a:avLst/>
            <a:gdLst/>
            <a:ahLst/>
            <a:cxnLst/>
            <a:rect r="r" b="b" t="t" l="l"/>
            <a:pathLst>
              <a:path h="2206304" w="8965297">
                <a:moveTo>
                  <a:pt x="0" y="0"/>
                </a:moveTo>
                <a:lnTo>
                  <a:pt x="8965297" y="0"/>
                </a:lnTo>
                <a:lnTo>
                  <a:pt x="8965297" y="2206303"/>
                </a:lnTo>
                <a:lnTo>
                  <a:pt x="0" y="2206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05819" y="613287"/>
            <a:ext cx="2873830" cy="882841"/>
            <a:chOff x="0" y="0"/>
            <a:chExt cx="1125811" cy="3458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7391" y="0"/>
                  </a:moveTo>
                  <a:lnTo>
                    <a:pt x="988420" y="0"/>
                  </a:lnTo>
                  <a:cubicBezTo>
                    <a:pt x="1024858" y="0"/>
                    <a:pt x="1059804" y="14475"/>
                    <a:pt x="1085570" y="40241"/>
                  </a:cubicBezTo>
                  <a:cubicBezTo>
                    <a:pt x="1111336" y="66007"/>
                    <a:pt x="1125811" y="100953"/>
                    <a:pt x="1125811" y="137391"/>
                  </a:cubicBezTo>
                  <a:lnTo>
                    <a:pt x="1125811" y="208458"/>
                  </a:lnTo>
                  <a:cubicBezTo>
                    <a:pt x="1125811" y="244897"/>
                    <a:pt x="1111336" y="279843"/>
                    <a:pt x="1085570" y="305608"/>
                  </a:cubicBezTo>
                  <a:cubicBezTo>
                    <a:pt x="1059804" y="331374"/>
                    <a:pt x="1024858" y="345849"/>
                    <a:pt x="988420" y="345849"/>
                  </a:cubicBezTo>
                  <a:lnTo>
                    <a:pt x="137391" y="345849"/>
                  </a:lnTo>
                  <a:cubicBezTo>
                    <a:pt x="100953" y="345849"/>
                    <a:pt x="66007" y="331374"/>
                    <a:pt x="40241" y="305608"/>
                  </a:cubicBezTo>
                  <a:cubicBezTo>
                    <a:pt x="14475" y="279843"/>
                    <a:pt x="0" y="244897"/>
                    <a:pt x="0" y="208458"/>
                  </a:cubicBezTo>
                  <a:lnTo>
                    <a:pt x="0" y="137391"/>
                  </a:lnTo>
                  <a:cubicBezTo>
                    <a:pt x="0" y="100953"/>
                    <a:pt x="14475" y="66007"/>
                    <a:pt x="40241" y="40241"/>
                  </a:cubicBezTo>
                  <a:cubicBezTo>
                    <a:pt x="66007" y="14475"/>
                    <a:pt x="100953" y="0"/>
                    <a:pt x="13739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665152" y="1894256"/>
            <a:ext cx="1933216" cy="159181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79318" y="5513677"/>
            <a:ext cx="11400496" cy="2356833"/>
          </a:xfrm>
          <a:custGeom>
            <a:avLst/>
            <a:gdLst/>
            <a:ahLst/>
            <a:cxnLst/>
            <a:rect r="r" b="b" t="t" l="l"/>
            <a:pathLst>
              <a:path h="2356833" w="11400496">
                <a:moveTo>
                  <a:pt x="0" y="0"/>
                </a:moveTo>
                <a:lnTo>
                  <a:pt x="11400497" y="0"/>
                </a:lnTo>
                <a:lnTo>
                  <a:pt x="11400497" y="2356834"/>
                </a:lnTo>
                <a:lnTo>
                  <a:pt x="0" y="2356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05819" y="731375"/>
            <a:ext cx="2873830" cy="58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3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405819" y="4529809"/>
            <a:ext cx="4081777" cy="882841"/>
            <a:chOff x="0" y="0"/>
            <a:chExt cx="1599019" cy="3458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9019" cy="345849"/>
            </a:xfrm>
            <a:custGeom>
              <a:avLst/>
              <a:gdLst/>
              <a:ahLst/>
              <a:cxnLst/>
              <a:rect r="r" b="b" t="t" l="l"/>
              <a:pathLst>
                <a:path h="345849" w="1599019">
                  <a:moveTo>
                    <a:pt x="96732" y="0"/>
                  </a:moveTo>
                  <a:lnTo>
                    <a:pt x="1502287" y="0"/>
                  </a:lnTo>
                  <a:cubicBezTo>
                    <a:pt x="1555711" y="0"/>
                    <a:pt x="1599019" y="43308"/>
                    <a:pt x="1599019" y="96732"/>
                  </a:cubicBezTo>
                  <a:lnTo>
                    <a:pt x="1599019" y="249117"/>
                  </a:lnTo>
                  <a:cubicBezTo>
                    <a:pt x="1599019" y="302541"/>
                    <a:pt x="1555711" y="345849"/>
                    <a:pt x="1502287" y="345849"/>
                  </a:cubicBezTo>
                  <a:lnTo>
                    <a:pt x="96732" y="345849"/>
                  </a:lnTo>
                  <a:cubicBezTo>
                    <a:pt x="43308" y="345849"/>
                    <a:pt x="0" y="302541"/>
                    <a:pt x="0" y="249117"/>
                  </a:cubicBezTo>
                  <a:lnTo>
                    <a:pt x="0" y="96732"/>
                  </a:lnTo>
                  <a:cubicBezTo>
                    <a:pt x="0" y="43308"/>
                    <a:pt x="43308" y="0"/>
                    <a:pt x="96732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599019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05819" y="4647896"/>
            <a:ext cx="3964879" cy="58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349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 Task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646102" y="3486070"/>
            <a:ext cx="1933216" cy="241864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598368" y="1639003"/>
            <a:ext cx="8946247" cy="2264519"/>
          </a:xfrm>
          <a:custGeom>
            <a:avLst/>
            <a:gdLst/>
            <a:ahLst/>
            <a:cxnLst/>
            <a:rect r="r" b="b" t="t" l="l"/>
            <a:pathLst>
              <a:path h="2264519" w="8946247">
                <a:moveTo>
                  <a:pt x="0" y="0"/>
                </a:moveTo>
                <a:lnTo>
                  <a:pt x="8946247" y="0"/>
                </a:lnTo>
                <a:lnTo>
                  <a:pt x="8946247" y="2264519"/>
                </a:lnTo>
                <a:lnTo>
                  <a:pt x="0" y="2264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89881" y="4013431"/>
            <a:ext cx="10689952" cy="233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80"/>
              </a:lnSpc>
            </a:pPr>
            <a:r>
              <a:rPr lang="en-US" sz="137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Many : Many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5609" y="3758165"/>
            <a:ext cx="16061755" cy="300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9"/>
              </a:lnSpc>
            </a:pPr>
            <a:r>
              <a:rPr lang="en-US" sz="10328" spc="1146" b="true">
                <a:solidFill>
                  <a:srgbClr val="FFDE59"/>
                </a:solidFill>
                <a:latin typeface="Barlow Bold"/>
                <a:ea typeface="Barlow Bold"/>
                <a:cs typeface="Barlow Bold"/>
                <a:sym typeface="Barlow Bold"/>
              </a:rPr>
              <a:t>SQL vs PostgreSQL</a:t>
            </a:r>
          </a:p>
          <a:p>
            <a:pPr algn="just">
              <a:lnSpc>
                <a:spcPts val="9378"/>
              </a:lnSpc>
            </a:pPr>
          </a:p>
        </p:txBody>
      </p:sp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2393" y="4486927"/>
            <a:ext cx="4274564" cy="1313146"/>
            <a:chOff x="0" y="0"/>
            <a:chExt cx="1125811" cy="345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94604" y="4486927"/>
            <a:ext cx="4274564" cy="1313146"/>
            <a:chOff x="0" y="0"/>
            <a:chExt cx="1125811" cy="345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21540" y="1147963"/>
            <a:ext cx="3607130" cy="2921775"/>
          </a:xfrm>
          <a:custGeom>
            <a:avLst/>
            <a:gdLst/>
            <a:ahLst/>
            <a:cxnLst/>
            <a:rect r="r" b="b" t="t" l="l"/>
            <a:pathLst>
              <a:path h="2921775" w="3607130">
                <a:moveTo>
                  <a:pt x="0" y="0"/>
                </a:moveTo>
                <a:lnTo>
                  <a:pt x="3607130" y="0"/>
                </a:lnTo>
                <a:lnTo>
                  <a:pt x="3607130" y="2921775"/>
                </a:lnTo>
                <a:lnTo>
                  <a:pt x="0" y="292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63254" y="1028700"/>
            <a:ext cx="3646616" cy="3228912"/>
          </a:xfrm>
          <a:custGeom>
            <a:avLst/>
            <a:gdLst/>
            <a:ahLst/>
            <a:cxnLst/>
            <a:rect r="r" b="b" t="t" l="l"/>
            <a:pathLst>
              <a:path h="3228912" w="3646616">
                <a:moveTo>
                  <a:pt x="0" y="0"/>
                </a:moveTo>
                <a:lnTo>
                  <a:pt x="3646616" y="0"/>
                </a:lnTo>
                <a:lnTo>
                  <a:pt x="3646616" y="3228912"/>
                </a:lnTo>
                <a:lnTo>
                  <a:pt x="0" y="3228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42393" y="4652327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94604" y="4652327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Authors</a:t>
            </a:r>
          </a:p>
        </p:txBody>
      </p:sp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7707" y="4189347"/>
            <a:ext cx="2745698" cy="2224015"/>
          </a:xfrm>
          <a:custGeom>
            <a:avLst/>
            <a:gdLst/>
            <a:ahLst/>
            <a:cxnLst/>
            <a:rect r="r" b="b" t="t" l="l"/>
            <a:pathLst>
              <a:path h="2224015" w="2745698">
                <a:moveTo>
                  <a:pt x="0" y="0"/>
                </a:moveTo>
                <a:lnTo>
                  <a:pt x="2745698" y="0"/>
                </a:lnTo>
                <a:lnTo>
                  <a:pt x="2745698" y="2224015"/>
                </a:lnTo>
                <a:lnTo>
                  <a:pt x="0" y="222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13147" y="1608210"/>
            <a:ext cx="2593297" cy="2296246"/>
          </a:xfrm>
          <a:custGeom>
            <a:avLst/>
            <a:gdLst/>
            <a:ahLst/>
            <a:cxnLst/>
            <a:rect r="r" b="b" t="t" l="l"/>
            <a:pathLst>
              <a:path h="2296246" w="2593297">
                <a:moveTo>
                  <a:pt x="0" y="0"/>
                </a:moveTo>
                <a:lnTo>
                  <a:pt x="2593297" y="0"/>
                </a:lnTo>
                <a:lnTo>
                  <a:pt x="2593297" y="2296246"/>
                </a:lnTo>
                <a:lnTo>
                  <a:pt x="0" y="2296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13147" y="5265239"/>
            <a:ext cx="2593297" cy="2296246"/>
          </a:xfrm>
          <a:custGeom>
            <a:avLst/>
            <a:gdLst/>
            <a:ahLst/>
            <a:cxnLst/>
            <a:rect r="r" b="b" t="t" l="l"/>
            <a:pathLst>
              <a:path h="2296246" w="2593297">
                <a:moveTo>
                  <a:pt x="0" y="0"/>
                </a:moveTo>
                <a:lnTo>
                  <a:pt x="2593297" y="0"/>
                </a:lnTo>
                <a:lnTo>
                  <a:pt x="2593297" y="2296247"/>
                </a:lnTo>
                <a:lnTo>
                  <a:pt x="0" y="2296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27199" y="1124301"/>
            <a:ext cx="1150216" cy="931675"/>
          </a:xfrm>
          <a:custGeom>
            <a:avLst/>
            <a:gdLst/>
            <a:ahLst/>
            <a:cxnLst/>
            <a:rect r="r" b="b" t="t" l="l"/>
            <a:pathLst>
              <a:path h="931675" w="1150216">
                <a:moveTo>
                  <a:pt x="0" y="0"/>
                </a:moveTo>
                <a:lnTo>
                  <a:pt x="1150216" y="0"/>
                </a:lnTo>
                <a:lnTo>
                  <a:pt x="1150216" y="931675"/>
                </a:lnTo>
                <a:lnTo>
                  <a:pt x="0" y="93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7199" y="2290496"/>
            <a:ext cx="1150216" cy="931675"/>
          </a:xfrm>
          <a:custGeom>
            <a:avLst/>
            <a:gdLst/>
            <a:ahLst/>
            <a:cxnLst/>
            <a:rect r="r" b="b" t="t" l="l"/>
            <a:pathLst>
              <a:path h="931675" w="1150216">
                <a:moveTo>
                  <a:pt x="0" y="0"/>
                </a:moveTo>
                <a:lnTo>
                  <a:pt x="1150216" y="0"/>
                </a:lnTo>
                <a:lnTo>
                  <a:pt x="1150216" y="931675"/>
                </a:lnTo>
                <a:lnTo>
                  <a:pt x="0" y="93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9964" y="3589637"/>
            <a:ext cx="1150216" cy="931675"/>
          </a:xfrm>
          <a:custGeom>
            <a:avLst/>
            <a:gdLst/>
            <a:ahLst/>
            <a:cxnLst/>
            <a:rect r="r" b="b" t="t" l="l"/>
            <a:pathLst>
              <a:path h="931675" w="1150216">
                <a:moveTo>
                  <a:pt x="0" y="0"/>
                </a:moveTo>
                <a:lnTo>
                  <a:pt x="1150216" y="0"/>
                </a:lnTo>
                <a:lnTo>
                  <a:pt x="1150216" y="931675"/>
                </a:lnTo>
                <a:lnTo>
                  <a:pt x="0" y="93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58231" y="3927107"/>
            <a:ext cx="1556434" cy="4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Author 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57779" y="7791785"/>
            <a:ext cx="1557338" cy="4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Author 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08012" y="6468219"/>
            <a:ext cx="1225088" cy="4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 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07065" y="1113283"/>
            <a:ext cx="1225927" cy="4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 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06710" y="2279478"/>
            <a:ext cx="1226637" cy="4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 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83831" y="3578619"/>
            <a:ext cx="1249162" cy="4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Book D</a:t>
            </a:r>
          </a:p>
        </p:txBody>
      </p:sp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7330" y="111291"/>
            <a:ext cx="10713340" cy="10064418"/>
          </a:xfrm>
          <a:custGeom>
            <a:avLst/>
            <a:gdLst/>
            <a:ahLst/>
            <a:cxnLst/>
            <a:rect r="r" b="b" t="t" l="l"/>
            <a:pathLst>
              <a:path h="10064418" w="10713340">
                <a:moveTo>
                  <a:pt x="0" y="0"/>
                </a:moveTo>
                <a:lnTo>
                  <a:pt x="10713340" y="0"/>
                </a:lnTo>
                <a:lnTo>
                  <a:pt x="10713340" y="10064418"/>
                </a:lnTo>
                <a:lnTo>
                  <a:pt x="0" y="10064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0870" y="3679043"/>
            <a:ext cx="14412027" cy="255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1"/>
              </a:lnSpc>
            </a:pPr>
            <a:r>
              <a:rPr lang="en-US" sz="7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Let's Understand a Use-Case of </a:t>
            </a:r>
          </a:p>
          <a:p>
            <a:pPr algn="ctr">
              <a:lnSpc>
                <a:spcPts val="10271"/>
              </a:lnSpc>
            </a:pPr>
            <a:r>
              <a:rPr lang="en-US" sz="7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1:Many</a:t>
            </a:r>
          </a:p>
        </p:txBody>
      </p:sp>
    </p:spTree>
  </p:cSld>
  <p:clrMapOvr>
    <a:masterClrMapping/>
  </p:clrMapOvr>
</p:sld>
</file>

<file path=ppt/slides/slide1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80007" y="2315613"/>
            <a:ext cx="4685590" cy="4114800"/>
          </a:xfrm>
          <a:custGeom>
            <a:avLst/>
            <a:gdLst/>
            <a:ahLst/>
            <a:cxnLst/>
            <a:rect r="r" b="b" t="t" l="l"/>
            <a:pathLst>
              <a:path h="4114800" w="468559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9985" y="5083105"/>
            <a:ext cx="1820043" cy="1763787"/>
          </a:xfrm>
          <a:custGeom>
            <a:avLst/>
            <a:gdLst/>
            <a:ahLst/>
            <a:cxnLst/>
            <a:rect r="r" b="b" t="t" l="l"/>
            <a:pathLst>
              <a:path h="1763787" w="1820043">
                <a:moveTo>
                  <a:pt x="0" y="0"/>
                </a:moveTo>
                <a:lnTo>
                  <a:pt x="1820043" y="0"/>
                </a:lnTo>
                <a:lnTo>
                  <a:pt x="1820043" y="1763788"/>
                </a:lnTo>
                <a:lnTo>
                  <a:pt x="0" y="1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26571" y="2863362"/>
            <a:ext cx="7729447" cy="297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3"/>
              </a:lnSpc>
            </a:pPr>
            <a:r>
              <a:rPr lang="en-US" b="true" sz="28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Suppose we need to store the following data</a:t>
            </a:r>
          </a:p>
          <a:p>
            <a:pPr algn="l">
              <a:lnSpc>
                <a:spcPts val="3933"/>
              </a:lnSpc>
            </a:pPr>
          </a:p>
          <a:p>
            <a:pPr algn="l" marL="606633" indent="-303316" lvl="1">
              <a:lnSpc>
                <a:spcPts val="3933"/>
              </a:lnSpc>
              <a:buFont typeface="Arial"/>
              <a:buChar char="•"/>
            </a:pPr>
            <a:r>
              <a:rPr lang="en-US" b="true" sz="28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name</a:t>
            </a:r>
          </a:p>
          <a:p>
            <a:pPr algn="l" marL="606633" indent="-303316" lvl="1">
              <a:lnSpc>
                <a:spcPts val="3933"/>
              </a:lnSpc>
              <a:buFont typeface="Arial"/>
              <a:buChar char="•"/>
            </a:pPr>
            <a:r>
              <a:rPr lang="en-US" b="true" sz="28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email</a:t>
            </a:r>
          </a:p>
          <a:p>
            <a:pPr algn="l" marL="606633" indent="-303316" lvl="1">
              <a:lnSpc>
                <a:spcPts val="3933"/>
              </a:lnSpc>
              <a:buFont typeface="Arial"/>
              <a:buChar char="•"/>
            </a:pPr>
            <a:r>
              <a:rPr lang="en-US" b="true" sz="28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date</a:t>
            </a:r>
          </a:p>
          <a:p>
            <a:pPr algn="l" marL="606633" indent="-303316" lvl="1">
              <a:lnSpc>
                <a:spcPts val="3933"/>
              </a:lnSpc>
              <a:buFont typeface="Arial"/>
              <a:buChar char="•"/>
            </a:pPr>
            <a:r>
              <a:rPr lang="en-US" b="true" sz="280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price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80007" y="2315613"/>
            <a:ext cx="4685590" cy="4114800"/>
          </a:xfrm>
          <a:custGeom>
            <a:avLst/>
            <a:gdLst/>
            <a:ahLst/>
            <a:cxnLst/>
            <a:rect r="r" b="b" t="t" l="l"/>
            <a:pathLst>
              <a:path h="4114800" w="4685590">
                <a:moveTo>
                  <a:pt x="0" y="0"/>
                </a:moveTo>
                <a:lnTo>
                  <a:pt x="4685590" y="0"/>
                </a:lnTo>
                <a:lnTo>
                  <a:pt x="4685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9985" y="5083105"/>
            <a:ext cx="1820043" cy="1763787"/>
          </a:xfrm>
          <a:custGeom>
            <a:avLst/>
            <a:gdLst/>
            <a:ahLst/>
            <a:cxnLst/>
            <a:rect r="r" b="b" t="t" l="l"/>
            <a:pathLst>
              <a:path h="1763787" w="1820043">
                <a:moveTo>
                  <a:pt x="0" y="0"/>
                </a:moveTo>
                <a:lnTo>
                  <a:pt x="1820043" y="0"/>
                </a:lnTo>
                <a:lnTo>
                  <a:pt x="1820043" y="1763788"/>
                </a:lnTo>
                <a:lnTo>
                  <a:pt x="0" y="1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2966" y="3189849"/>
            <a:ext cx="13912661" cy="3634328"/>
          </a:xfrm>
          <a:custGeom>
            <a:avLst/>
            <a:gdLst/>
            <a:ahLst/>
            <a:cxnLst/>
            <a:rect r="r" b="b" t="t" l="l"/>
            <a:pathLst>
              <a:path h="3634328" w="13912661">
                <a:moveTo>
                  <a:pt x="0" y="0"/>
                </a:moveTo>
                <a:lnTo>
                  <a:pt x="13912661" y="0"/>
                </a:lnTo>
                <a:lnTo>
                  <a:pt x="13912661" y="3634327"/>
                </a:lnTo>
                <a:lnTo>
                  <a:pt x="0" y="3634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89793" y="2344033"/>
            <a:ext cx="3564107" cy="1094894"/>
            <a:chOff x="0" y="0"/>
            <a:chExt cx="1125811" cy="345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10782" y="0"/>
                  </a:moveTo>
                  <a:lnTo>
                    <a:pt x="1015029" y="0"/>
                  </a:lnTo>
                  <a:cubicBezTo>
                    <a:pt x="1044410" y="0"/>
                    <a:pt x="1072588" y="11672"/>
                    <a:pt x="1093364" y="32447"/>
                  </a:cubicBezTo>
                  <a:cubicBezTo>
                    <a:pt x="1114139" y="53223"/>
                    <a:pt x="1125811" y="81401"/>
                    <a:pt x="1125811" y="110782"/>
                  </a:cubicBezTo>
                  <a:lnTo>
                    <a:pt x="1125811" y="235068"/>
                  </a:lnTo>
                  <a:cubicBezTo>
                    <a:pt x="1125811" y="296251"/>
                    <a:pt x="1076212" y="345849"/>
                    <a:pt x="1015029" y="345849"/>
                  </a:cubicBezTo>
                  <a:lnTo>
                    <a:pt x="110782" y="345849"/>
                  </a:lnTo>
                  <a:cubicBezTo>
                    <a:pt x="81401" y="345849"/>
                    <a:pt x="53223" y="334178"/>
                    <a:pt x="32447" y="313402"/>
                  </a:cubicBezTo>
                  <a:cubicBezTo>
                    <a:pt x="11672" y="292626"/>
                    <a:pt x="0" y="264449"/>
                    <a:pt x="0" y="235068"/>
                  </a:cubicBezTo>
                  <a:lnTo>
                    <a:pt x="0" y="110782"/>
                  </a:lnTo>
                  <a:cubicBezTo>
                    <a:pt x="0" y="81401"/>
                    <a:pt x="11672" y="53223"/>
                    <a:pt x="32447" y="32447"/>
                  </a:cubicBezTo>
                  <a:cubicBezTo>
                    <a:pt x="53223" y="11672"/>
                    <a:pt x="81401" y="0"/>
                    <a:pt x="110782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89793" y="2485162"/>
            <a:ext cx="3564107" cy="73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0"/>
              </a:lnSpc>
            </a:pPr>
            <a:r>
              <a:rPr lang="en-US" sz="433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191312" y="2344033"/>
            <a:ext cx="3564107" cy="1094894"/>
            <a:chOff x="0" y="0"/>
            <a:chExt cx="1125811" cy="345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10782" y="0"/>
                  </a:moveTo>
                  <a:lnTo>
                    <a:pt x="1015029" y="0"/>
                  </a:lnTo>
                  <a:cubicBezTo>
                    <a:pt x="1044410" y="0"/>
                    <a:pt x="1072588" y="11672"/>
                    <a:pt x="1093364" y="32447"/>
                  </a:cubicBezTo>
                  <a:cubicBezTo>
                    <a:pt x="1114139" y="53223"/>
                    <a:pt x="1125811" y="81401"/>
                    <a:pt x="1125811" y="110782"/>
                  </a:cubicBezTo>
                  <a:lnTo>
                    <a:pt x="1125811" y="235068"/>
                  </a:lnTo>
                  <a:cubicBezTo>
                    <a:pt x="1125811" y="296251"/>
                    <a:pt x="1076212" y="345849"/>
                    <a:pt x="1015029" y="345849"/>
                  </a:cubicBezTo>
                  <a:lnTo>
                    <a:pt x="110782" y="345849"/>
                  </a:lnTo>
                  <a:cubicBezTo>
                    <a:pt x="81401" y="345849"/>
                    <a:pt x="53223" y="334178"/>
                    <a:pt x="32447" y="313402"/>
                  </a:cubicBezTo>
                  <a:cubicBezTo>
                    <a:pt x="11672" y="292626"/>
                    <a:pt x="0" y="264449"/>
                    <a:pt x="0" y="235068"/>
                  </a:cubicBezTo>
                  <a:lnTo>
                    <a:pt x="0" y="110782"/>
                  </a:lnTo>
                  <a:cubicBezTo>
                    <a:pt x="0" y="81401"/>
                    <a:pt x="11672" y="53223"/>
                    <a:pt x="32447" y="32447"/>
                  </a:cubicBezTo>
                  <a:cubicBezTo>
                    <a:pt x="53223" y="11672"/>
                    <a:pt x="81401" y="0"/>
                    <a:pt x="110782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91312" y="2485162"/>
            <a:ext cx="3564107" cy="73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0"/>
              </a:lnSpc>
            </a:pPr>
            <a:r>
              <a:rPr lang="en-US" sz="433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7220" y="4337072"/>
            <a:ext cx="2900714" cy="227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0"/>
              </a:lnSpc>
            </a:pPr>
            <a:r>
              <a:rPr lang="en-US" sz="43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cust_id</a:t>
            </a:r>
          </a:p>
          <a:p>
            <a:pPr algn="l">
              <a:lnSpc>
                <a:spcPts val="6070"/>
              </a:lnSpc>
            </a:pPr>
            <a:r>
              <a:rPr lang="en-US" sz="43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cust_name</a:t>
            </a:r>
          </a:p>
          <a:p>
            <a:pPr algn="l">
              <a:lnSpc>
                <a:spcPts val="6070"/>
              </a:lnSpc>
            </a:pPr>
            <a:r>
              <a:rPr lang="en-US" sz="43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cust_email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1312" y="4253777"/>
            <a:ext cx="3831467" cy="227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0"/>
              </a:lnSpc>
            </a:pPr>
            <a:r>
              <a:rPr lang="en-US" sz="43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order_id</a:t>
            </a:r>
          </a:p>
          <a:p>
            <a:pPr algn="l">
              <a:lnSpc>
                <a:spcPts val="6070"/>
              </a:lnSpc>
            </a:pPr>
            <a:r>
              <a:rPr lang="en-US" sz="43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order_date</a:t>
            </a:r>
          </a:p>
          <a:p>
            <a:pPr algn="l">
              <a:lnSpc>
                <a:spcPts val="6070"/>
              </a:lnSpc>
            </a:pPr>
            <a:r>
              <a:rPr lang="en-US" sz="43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order_amount</a:t>
            </a:r>
          </a:p>
        </p:txBody>
      </p:sp>
    </p:spTree>
  </p:cSld>
  <p:clrMapOvr>
    <a:masterClrMapping/>
  </p:clrMapOvr>
</p:sld>
</file>

<file path=ppt/slides/slide16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98257" y="1583959"/>
            <a:ext cx="4274564" cy="1313146"/>
            <a:chOff x="0" y="0"/>
            <a:chExt cx="1125811" cy="345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98257" y="1749359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295434" y="1583959"/>
            <a:ext cx="4274564" cy="1313146"/>
            <a:chOff x="0" y="0"/>
            <a:chExt cx="1125811" cy="345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92369" y="0"/>
                  </a:moveTo>
                  <a:lnTo>
                    <a:pt x="1033442" y="0"/>
                  </a:lnTo>
                  <a:cubicBezTo>
                    <a:pt x="1084456" y="0"/>
                    <a:pt x="1125811" y="41355"/>
                    <a:pt x="1125811" y="92369"/>
                  </a:cubicBezTo>
                  <a:lnTo>
                    <a:pt x="1125811" y="253480"/>
                  </a:lnTo>
                  <a:cubicBezTo>
                    <a:pt x="1125811" y="304494"/>
                    <a:pt x="1084456" y="345849"/>
                    <a:pt x="1033442" y="345849"/>
                  </a:cubicBezTo>
                  <a:lnTo>
                    <a:pt x="92369" y="345849"/>
                  </a:lnTo>
                  <a:cubicBezTo>
                    <a:pt x="67871" y="345849"/>
                    <a:pt x="44377" y="336117"/>
                    <a:pt x="27054" y="318795"/>
                  </a:cubicBezTo>
                  <a:cubicBezTo>
                    <a:pt x="9732" y="301472"/>
                    <a:pt x="0" y="277978"/>
                    <a:pt x="0" y="253480"/>
                  </a:cubicBezTo>
                  <a:lnTo>
                    <a:pt x="0" y="92369"/>
                  </a:lnTo>
                  <a:cubicBezTo>
                    <a:pt x="0" y="41355"/>
                    <a:pt x="41355" y="0"/>
                    <a:pt x="923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295434" y="1749359"/>
            <a:ext cx="4274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71020" y="3970422"/>
            <a:ext cx="3478932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cust_id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cust_name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cust_email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95434" y="3970422"/>
            <a:ext cx="4595217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order_id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order_date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order_amount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cust_id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686998" y="4473705"/>
            <a:ext cx="5163897" cy="282548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134" y="1180005"/>
            <a:ext cx="11269679" cy="2510713"/>
          </a:xfrm>
          <a:custGeom>
            <a:avLst/>
            <a:gdLst/>
            <a:ahLst/>
            <a:cxnLst/>
            <a:rect r="r" b="b" t="t" l="l"/>
            <a:pathLst>
              <a:path h="2510713" w="11269679">
                <a:moveTo>
                  <a:pt x="0" y="0"/>
                </a:moveTo>
                <a:lnTo>
                  <a:pt x="11269679" y="0"/>
                </a:lnTo>
                <a:lnTo>
                  <a:pt x="11269679" y="2510713"/>
                </a:lnTo>
                <a:lnTo>
                  <a:pt x="0" y="2510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5670" y="5078564"/>
            <a:ext cx="13278299" cy="2365365"/>
          </a:xfrm>
          <a:custGeom>
            <a:avLst/>
            <a:gdLst/>
            <a:ahLst/>
            <a:cxnLst/>
            <a:rect r="r" b="b" t="t" l="l"/>
            <a:pathLst>
              <a:path h="2365365" w="13278299">
                <a:moveTo>
                  <a:pt x="0" y="0"/>
                </a:moveTo>
                <a:lnTo>
                  <a:pt x="13278299" y="0"/>
                </a:lnTo>
                <a:lnTo>
                  <a:pt x="13278299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2231" y="1974471"/>
            <a:ext cx="3000588" cy="921781"/>
            <a:chOff x="0" y="0"/>
            <a:chExt cx="1125811" cy="345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2231" y="5604674"/>
            <a:ext cx="3000588" cy="921781"/>
            <a:chOff x="0" y="0"/>
            <a:chExt cx="1125811" cy="345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13134" y="1028700"/>
            <a:ext cx="3086100" cy="2793855"/>
            <a:chOff x="0" y="0"/>
            <a:chExt cx="812800" cy="735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35830"/>
            </a:xfrm>
            <a:custGeom>
              <a:avLst/>
              <a:gdLst/>
              <a:ahLst/>
              <a:cxnLst/>
              <a:rect r="r" b="b" t="t" l="l"/>
              <a:pathLst>
                <a:path h="7358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35830"/>
                  </a:lnTo>
                  <a:lnTo>
                    <a:pt x="0" y="735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79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2231" y="2090764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2231" y="5720966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835403" y="5078564"/>
            <a:ext cx="13170783" cy="2365365"/>
          </a:xfrm>
          <a:custGeom>
            <a:avLst/>
            <a:gdLst/>
            <a:ahLst/>
            <a:cxnLst/>
            <a:rect r="r" b="b" t="t" l="l"/>
            <a:pathLst>
              <a:path h="2365365" w="13170783">
                <a:moveTo>
                  <a:pt x="0" y="0"/>
                </a:moveTo>
                <a:lnTo>
                  <a:pt x="13170783" y="0"/>
                </a:lnTo>
                <a:lnTo>
                  <a:pt x="13170783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318766" y="4946560"/>
            <a:ext cx="2940534" cy="2633828"/>
            <a:chOff x="0" y="0"/>
            <a:chExt cx="774462" cy="6936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74462" cy="693683"/>
            </a:xfrm>
            <a:custGeom>
              <a:avLst/>
              <a:gdLst/>
              <a:ahLst/>
              <a:cxnLst/>
              <a:rect r="r" b="b" t="t" l="l"/>
              <a:pathLst>
                <a:path h="693683" w="774462">
                  <a:moveTo>
                    <a:pt x="0" y="0"/>
                  </a:moveTo>
                  <a:lnTo>
                    <a:pt x="774462" y="0"/>
                  </a:lnTo>
                  <a:lnTo>
                    <a:pt x="774462" y="693683"/>
                  </a:lnTo>
                  <a:lnTo>
                    <a:pt x="0" y="693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774462" cy="750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2086" y="1545598"/>
            <a:ext cx="13360890" cy="771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b="true" sz="7400" spc="821">
                <a:solidFill>
                  <a:srgbClr val="FFDE59"/>
                </a:solidFill>
                <a:latin typeface="Barlow Bold"/>
                <a:ea typeface="Barlow Bold"/>
                <a:cs typeface="Barlow Bold"/>
                <a:sym typeface="Barlow Bold"/>
              </a:rPr>
              <a:t>SQL</a:t>
            </a:r>
          </a:p>
          <a:p>
            <a:pPr algn="just">
              <a:lnSpc>
                <a:spcPts val="10360"/>
              </a:lnSpc>
            </a:pPr>
          </a:p>
          <a:p>
            <a:pPr algn="just">
              <a:lnSpc>
                <a:spcPts val="6719"/>
              </a:lnSpc>
            </a:pPr>
            <a:r>
              <a:rPr lang="en-US" b="true" sz="4800" spc="532">
                <a:solidFill>
                  <a:srgbClr val="FFFFFF"/>
                </a:solidFill>
                <a:latin typeface="Barlow Heavy"/>
                <a:ea typeface="Barlow Heavy"/>
                <a:cs typeface="Barlow Heavy"/>
                <a:sym typeface="Barlow Heavy"/>
              </a:rPr>
              <a:t>Structured Query Language</a:t>
            </a:r>
          </a:p>
          <a:p>
            <a:pPr algn="just">
              <a:lnSpc>
                <a:spcPts val="6719"/>
              </a:lnSpc>
            </a:pPr>
            <a:r>
              <a:rPr lang="en-US" b="true" sz="4800" spc="532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Which is used to talk to our databases.</a:t>
            </a:r>
          </a:p>
          <a:p>
            <a:pPr algn="just">
              <a:lnSpc>
                <a:spcPts val="6719"/>
              </a:lnSpc>
            </a:pPr>
          </a:p>
          <a:p>
            <a:pPr algn="just">
              <a:lnSpc>
                <a:spcPts val="6719"/>
              </a:lnSpc>
            </a:pPr>
            <a:r>
              <a:rPr lang="en-US" b="true" sz="4800" spc="532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Example:</a:t>
            </a:r>
            <a:r>
              <a:rPr lang="en-US" b="true" sz="4800" spc="532">
                <a:solidFill>
                  <a:srgbClr val="7ED957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 SELECT * FROM person_db;</a:t>
            </a:r>
          </a:p>
          <a:p>
            <a:pPr algn="just">
              <a:lnSpc>
                <a:spcPts val="6719"/>
              </a:lnSpc>
            </a:pPr>
          </a:p>
          <a:p>
            <a:pPr algn="just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7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31813" y="4013431"/>
            <a:ext cx="10006087" cy="233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80"/>
              </a:lnSpc>
            </a:pPr>
            <a:r>
              <a:rPr lang="en-US" sz="137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Foreign Key</a:t>
            </a:r>
          </a:p>
        </p:txBody>
      </p:sp>
    </p:spTree>
  </p:cSld>
  <p:clrMapOvr>
    <a:masterClrMapping/>
  </p:clrMapOvr>
</p:sld>
</file>

<file path=ppt/slides/slide1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134" y="1180005"/>
            <a:ext cx="11269679" cy="2510713"/>
          </a:xfrm>
          <a:custGeom>
            <a:avLst/>
            <a:gdLst/>
            <a:ahLst/>
            <a:cxnLst/>
            <a:rect r="r" b="b" t="t" l="l"/>
            <a:pathLst>
              <a:path h="2510713" w="11269679">
                <a:moveTo>
                  <a:pt x="0" y="0"/>
                </a:moveTo>
                <a:lnTo>
                  <a:pt x="11269679" y="0"/>
                </a:lnTo>
                <a:lnTo>
                  <a:pt x="11269679" y="2510713"/>
                </a:lnTo>
                <a:lnTo>
                  <a:pt x="0" y="2510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5670" y="5078564"/>
            <a:ext cx="13278299" cy="2365365"/>
          </a:xfrm>
          <a:custGeom>
            <a:avLst/>
            <a:gdLst/>
            <a:ahLst/>
            <a:cxnLst/>
            <a:rect r="r" b="b" t="t" l="l"/>
            <a:pathLst>
              <a:path h="2365365" w="13278299">
                <a:moveTo>
                  <a:pt x="0" y="0"/>
                </a:moveTo>
                <a:lnTo>
                  <a:pt x="13278299" y="0"/>
                </a:lnTo>
                <a:lnTo>
                  <a:pt x="13278299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2231" y="1974471"/>
            <a:ext cx="3000588" cy="921781"/>
            <a:chOff x="0" y="0"/>
            <a:chExt cx="1125811" cy="345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2231" y="5604674"/>
            <a:ext cx="3000588" cy="921781"/>
            <a:chOff x="0" y="0"/>
            <a:chExt cx="1125811" cy="345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13134" y="1028700"/>
            <a:ext cx="3086100" cy="2793855"/>
            <a:chOff x="0" y="0"/>
            <a:chExt cx="812800" cy="735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35830"/>
            </a:xfrm>
            <a:custGeom>
              <a:avLst/>
              <a:gdLst/>
              <a:ahLst/>
              <a:cxnLst/>
              <a:rect r="r" b="b" t="t" l="l"/>
              <a:pathLst>
                <a:path h="7358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35830"/>
                  </a:lnTo>
                  <a:lnTo>
                    <a:pt x="0" y="735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79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835403" y="5078564"/>
            <a:ext cx="13170783" cy="2365365"/>
          </a:xfrm>
          <a:custGeom>
            <a:avLst/>
            <a:gdLst/>
            <a:ahLst/>
            <a:cxnLst/>
            <a:rect r="r" b="b" t="t" l="l"/>
            <a:pathLst>
              <a:path h="2365365" w="13170783">
                <a:moveTo>
                  <a:pt x="0" y="0"/>
                </a:moveTo>
                <a:lnTo>
                  <a:pt x="13170783" y="0"/>
                </a:lnTo>
                <a:lnTo>
                  <a:pt x="13170783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318766" y="4946560"/>
            <a:ext cx="2940534" cy="2633828"/>
            <a:chOff x="0" y="0"/>
            <a:chExt cx="774462" cy="6936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4462" cy="693683"/>
            </a:xfrm>
            <a:custGeom>
              <a:avLst/>
              <a:gdLst/>
              <a:ahLst/>
              <a:cxnLst/>
              <a:rect r="r" b="b" t="t" l="l"/>
              <a:pathLst>
                <a:path h="693683" w="774462">
                  <a:moveTo>
                    <a:pt x="0" y="0"/>
                  </a:moveTo>
                  <a:lnTo>
                    <a:pt x="774462" y="0"/>
                  </a:lnTo>
                  <a:lnTo>
                    <a:pt x="774462" y="693683"/>
                  </a:lnTo>
                  <a:lnTo>
                    <a:pt x="0" y="693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74462" cy="750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2231" y="2090764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2231" y="5720966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</p:spTree>
  </p:cSld>
  <p:clrMapOvr>
    <a:masterClrMapping/>
  </p:clrMapOvr>
</p:sld>
</file>

<file path=ppt/slides/slide1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134" y="1180005"/>
            <a:ext cx="11269679" cy="2510713"/>
          </a:xfrm>
          <a:custGeom>
            <a:avLst/>
            <a:gdLst/>
            <a:ahLst/>
            <a:cxnLst/>
            <a:rect r="r" b="b" t="t" l="l"/>
            <a:pathLst>
              <a:path h="2510713" w="11269679">
                <a:moveTo>
                  <a:pt x="0" y="0"/>
                </a:moveTo>
                <a:lnTo>
                  <a:pt x="11269679" y="0"/>
                </a:lnTo>
                <a:lnTo>
                  <a:pt x="11269679" y="2510713"/>
                </a:lnTo>
                <a:lnTo>
                  <a:pt x="0" y="2510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5670" y="5078564"/>
            <a:ext cx="13278299" cy="2365365"/>
          </a:xfrm>
          <a:custGeom>
            <a:avLst/>
            <a:gdLst/>
            <a:ahLst/>
            <a:cxnLst/>
            <a:rect r="r" b="b" t="t" l="l"/>
            <a:pathLst>
              <a:path h="2365365" w="13278299">
                <a:moveTo>
                  <a:pt x="0" y="0"/>
                </a:moveTo>
                <a:lnTo>
                  <a:pt x="13278299" y="0"/>
                </a:lnTo>
                <a:lnTo>
                  <a:pt x="13278299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2231" y="1974471"/>
            <a:ext cx="3000588" cy="921781"/>
            <a:chOff x="0" y="0"/>
            <a:chExt cx="1125811" cy="345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2231" y="5604674"/>
            <a:ext cx="3000588" cy="921781"/>
            <a:chOff x="0" y="0"/>
            <a:chExt cx="1125811" cy="345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13134" y="1028700"/>
            <a:ext cx="3086100" cy="2793855"/>
            <a:chOff x="0" y="0"/>
            <a:chExt cx="812800" cy="735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35830"/>
            </a:xfrm>
            <a:custGeom>
              <a:avLst/>
              <a:gdLst/>
              <a:ahLst/>
              <a:cxnLst/>
              <a:rect r="r" b="b" t="t" l="l"/>
              <a:pathLst>
                <a:path h="7358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35830"/>
                  </a:lnTo>
                  <a:lnTo>
                    <a:pt x="0" y="735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79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835403" y="5078564"/>
            <a:ext cx="13170783" cy="2365365"/>
          </a:xfrm>
          <a:custGeom>
            <a:avLst/>
            <a:gdLst/>
            <a:ahLst/>
            <a:cxnLst/>
            <a:rect r="r" b="b" t="t" l="l"/>
            <a:pathLst>
              <a:path h="2365365" w="13170783">
                <a:moveTo>
                  <a:pt x="0" y="0"/>
                </a:moveTo>
                <a:lnTo>
                  <a:pt x="13170783" y="0"/>
                </a:lnTo>
                <a:lnTo>
                  <a:pt x="13170783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318766" y="4946560"/>
            <a:ext cx="2940534" cy="2633828"/>
            <a:chOff x="0" y="0"/>
            <a:chExt cx="774462" cy="6936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4462" cy="693683"/>
            </a:xfrm>
            <a:custGeom>
              <a:avLst/>
              <a:gdLst/>
              <a:ahLst/>
              <a:cxnLst/>
              <a:rect r="r" b="b" t="t" l="l"/>
              <a:pathLst>
                <a:path h="693683" w="774462">
                  <a:moveTo>
                    <a:pt x="0" y="0"/>
                  </a:moveTo>
                  <a:lnTo>
                    <a:pt x="774462" y="0"/>
                  </a:lnTo>
                  <a:lnTo>
                    <a:pt x="774462" y="693683"/>
                  </a:lnTo>
                  <a:lnTo>
                    <a:pt x="0" y="693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74462" cy="750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2231" y="2090764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2231" y="5720966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28972" y="400690"/>
            <a:ext cx="2275731" cy="51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84431" y="4197284"/>
            <a:ext cx="2209205" cy="51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Foreign Key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79726" y="4475270"/>
            <a:ext cx="1875148" cy="42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</a:t>
            </a:r>
          </a:p>
        </p:txBody>
      </p:sp>
      <p:sp>
        <p:nvSpPr>
          <p:cNvPr name="AutoShape 22" id="22"/>
          <p:cNvSpPr/>
          <p:nvPr/>
        </p:nvSpPr>
        <p:spPr>
          <a:xfrm>
            <a:off x="5656184" y="3822555"/>
            <a:ext cx="10132849" cy="1256009"/>
          </a:xfrm>
          <a:prstGeom prst="line">
            <a:avLst/>
          </a:prstGeom>
          <a:ln cap="flat" w="1143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8022" y="3236283"/>
            <a:ext cx="12787938" cy="289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5"/>
              </a:lnSpc>
            </a:pPr>
            <a:r>
              <a:rPr lang="en-US" sz="834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Let's work practically with Foreign Key..</a:t>
            </a:r>
          </a:p>
        </p:txBody>
      </p:sp>
    </p:spTree>
  </p:cSld>
  <p:clrMapOvr>
    <a:masterClrMapping/>
  </p:clrMapOvr>
</p:sld>
</file>

<file path=ppt/slides/slide17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4647" y="942975"/>
            <a:ext cx="13175610" cy="302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TABLE </a:t>
            </a:r>
            <a:r>
              <a:rPr lang="en-US" sz="4299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  <a:r>
              <a:rPr lang="en-US" sz="4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  </a:t>
            </a:r>
          </a:p>
          <a:p>
            <a:pPr algn="l">
              <a:lnSpc>
                <a:spcPts val="6019"/>
              </a:lnSpc>
            </a:pPr>
            <a:r>
              <a:rPr lang="en-US" sz="4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cust_id SERIAL PRIMARY KEY, </a:t>
            </a:r>
          </a:p>
          <a:p>
            <a:pPr algn="l">
              <a:lnSpc>
                <a:spcPts val="6019"/>
              </a:lnSpc>
            </a:pPr>
            <a:r>
              <a:rPr lang="en-US" sz="4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cust_name VARCHAR(100) NOT NULL </a:t>
            </a:r>
          </a:p>
          <a:p>
            <a:pPr algn="l">
              <a:lnSpc>
                <a:spcPts val="6019"/>
              </a:lnSpc>
            </a:pPr>
            <a:r>
              <a:rPr lang="en-US" sz="4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);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79106" y="5076825"/>
            <a:ext cx="8373731" cy="445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TABLE </a:t>
            </a:r>
            <a:r>
              <a:rPr lang="en-US" sz="3163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 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</a:t>
            </a:r>
            <a:r>
              <a:rPr lang="en-US" sz="3163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ord_id</a:t>
            </a: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SERIAL PRIMARY KEY, 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</a:t>
            </a:r>
            <a:r>
              <a:rPr lang="en-US" sz="3163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ord_date</a:t>
            </a: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DATE NOT NULL, 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</a:t>
            </a:r>
            <a:r>
              <a:rPr lang="en-US" sz="3163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</a:t>
            </a: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NUMERIC NOT NULL,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</a:t>
            </a:r>
            <a:r>
              <a:rPr lang="en-US" sz="3163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cust_id</a:t>
            </a: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INTEGER NOT NULL, 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FOREIGN KEY (cust_id) REFERENCES 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customers (cust_id) 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);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32231" y="1974471"/>
            <a:ext cx="3000588" cy="921781"/>
            <a:chOff x="0" y="0"/>
            <a:chExt cx="1125811" cy="345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71245" y="6555259"/>
            <a:ext cx="3000588" cy="921781"/>
            <a:chOff x="0" y="0"/>
            <a:chExt cx="1125811" cy="345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2231" y="2090764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1245" y="6671552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32231" y="4726459"/>
            <a:ext cx="169680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4179" y="1390672"/>
            <a:ext cx="8940382" cy="204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4"/>
              </a:lnSpc>
            </a:pPr>
            <a:r>
              <a:rPr lang="en-US" sz="291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INSERT INTO customers (cust_name)</a:t>
            </a:r>
          </a:p>
          <a:p>
            <a:pPr algn="l">
              <a:lnSpc>
                <a:spcPts val="4084"/>
              </a:lnSpc>
            </a:pPr>
            <a:r>
              <a:rPr lang="en-US" sz="291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VALUES </a:t>
            </a:r>
          </a:p>
          <a:p>
            <a:pPr algn="l">
              <a:lnSpc>
                <a:spcPts val="4084"/>
              </a:lnSpc>
            </a:pPr>
            <a:r>
              <a:rPr lang="en-US" sz="291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('Raju'), ('Sham'), ('Paul'), ('Alex');</a:t>
            </a:r>
          </a:p>
          <a:p>
            <a:pPr algn="l">
              <a:lnSpc>
                <a:spcPts val="408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494552" y="5592147"/>
            <a:ext cx="8869843" cy="445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INSERT INTO orders (ord_date, cust_id, price)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VALUES 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('2024-01-01', 1, 250.00),  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('2024-01-15', 1, 300.00),  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('2024-02-01', 2, 150.00),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('2024-03-01', 3, 450.00),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('2024-04-04', 2, 550.00)</a:t>
            </a:r>
            <a:r>
              <a:rPr lang="en-US" sz="3163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  </a:t>
            </a:r>
          </a:p>
          <a:p>
            <a:pPr algn="l">
              <a:lnSpc>
                <a:spcPts val="442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532231" y="1974471"/>
            <a:ext cx="3000588" cy="921781"/>
            <a:chOff x="0" y="0"/>
            <a:chExt cx="1125811" cy="345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71245" y="6555259"/>
            <a:ext cx="3000588" cy="921781"/>
            <a:chOff x="0" y="0"/>
            <a:chExt cx="1125811" cy="345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2231" y="2090764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1245" y="6671552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32231" y="4726459"/>
            <a:ext cx="169680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57885" y="4013431"/>
            <a:ext cx="5353943" cy="233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80"/>
              </a:lnSpc>
            </a:pPr>
            <a:r>
              <a:rPr lang="en-US" sz="137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JOINS</a:t>
            </a:r>
          </a:p>
        </p:txBody>
      </p:sp>
    </p:spTree>
  </p:cSld>
  <p:clrMapOvr>
    <a:masterClrMapping/>
  </p:clrMapOvr>
</p:sld>
</file>

<file path=ppt/slides/slide17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3864" y="3029703"/>
            <a:ext cx="14033813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operation is used to combine rows from two or more tables based on a related column between them.</a:t>
            </a:r>
          </a:p>
        </p:txBody>
      </p:sp>
    </p:spTree>
  </p:cSld>
  <p:clrMapOvr>
    <a:masterClrMapping/>
  </p:clrMapOvr>
</p:sld>
</file>

<file path=ppt/slides/slide1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134" y="1180005"/>
            <a:ext cx="11269679" cy="2510713"/>
          </a:xfrm>
          <a:custGeom>
            <a:avLst/>
            <a:gdLst/>
            <a:ahLst/>
            <a:cxnLst/>
            <a:rect r="r" b="b" t="t" l="l"/>
            <a:pathLst>
              <a:path h="2510713" w="11269679">
                <a:moveTo>
                  <a:pt x="0" y="0"/>
                </a:moveTo>
                <a:lnTo>
                  <a:pt x="11269679" y="0"/>
                </a:lnTo>
                <a:lnTo>
                  <a:pt x="11269679" y="2510713"/>
                </a:lnTo>
                <a:lnTo>
                  <a:pt x="0" y="2510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5670" y="5078564"/>
            <a:ext cx="13278299" cy="2365365"/>
          </a:xfrm>
          <a:custGeom>
            <a:avLst/>
            <a:gdLst/>
            <a:ahLst/>
            <a:cxnLst/>
            <a:rect r="r" b="b" t="t" l="l"/>
            <a:pathLst>
              <a:path h="2365365" w="13278299">
                <a:moveTo>
                  <a:pt x="0" y="0"/>
                </a:moveTo>
                <a:lnTo>
                  <a:pt x="13278299" y="0"/>
                </a:lnTo>
                <a:lnTo>
                  <a:pt x="13278299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2231" y="1974471"/>
            <a:ext cx="3000588" cy="921781"/>
            <a:chOff x="0" y="0"/>
            <a:chExt cx="1125811" cy="345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2231" y="5604674"/>
            <a:ext cx="3000588" cy="921781"/>
            <a:chOff x="0" y="0"/>
            <a:chExt cx="1125811" cy="345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13134" y="1028700"/>
            <a:ext cx="3086100" cy="2793855"/>
            <a:chOff x="0" y="0"/>
            <a:chExt cx="812800" cy="735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35830"/>
            </a:xfrm>
            <a:custGeom>
              <a:avLst/>
              <a:gdLst/>
              <a:ahLst/>
              <a:cxnLst/>
              <a:rect r="r" b="b" t="t" l="l"/>
              <a:pathLst>
                <a:path h="7358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35830"/>
                  </a:lnTo>
                  <a:lnTo>
                    <a:pt x="0" y="735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79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835403" y="5078564"/>
            <a:ext cx="13170783" cy="2365365"/>
          </a:xfrm>
          <a:custGeom>
            <a:avLst/>
            <a:gdLst/>
            <a:ahLst/>
            <a:cxnLst/>
            <a:rect r="r" b="b" t="t" l="l"/>
            <a:pathLst>
              <a:path h="2365365" w="13170783">
                <a:moveTo>
                  <a:pt x="0" y="0"/>
                </a:moveTo>
                <a:lnTo>
                  <a:pt x="13170783" y="0"/>
                </a:lnTo>
                <a:lnTo>
                  <a:pt x="13170783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318766" y="4946560"/>
            <a:ext cx="2940534" cy="2633828"/>
            <a:chOff x="0" y="0"/>
            <a:chExt cx="774462" cy="6936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4462" cy="693683"/>
            </a:xfrm>
            <a:custGeom>
              <a:avLst/>
              <a:gdLst/>
              <a:ahLst/>
              <a:cxnLst/>
              <a:rect r="r" b="b" t="t" l="l"/>
              <a:pathLst>
                <a:path h="693683" w="774462">
                  <a:moveTo>
                    <a:pt x="0" y="0"/>
                  </a:moveTo>
                  <a:lnTo>
                    <a:pt x="774462" y="0"/>
                  </a:lnTo>
                  <a:lnTo>
                    <a:pt x="774462" y="693683"/>
                  </a:lnTo>
                  <a:lnTo>
                    <a:pt x="0" y="693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74462" cy="750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2231" y="2090764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2231" y="5720966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28972" y="400690"/>
            <a:ext cx="2275731" cy="51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84431" y="4197284"/>
            <a:ext cx="2209205" cy="51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Foreign Key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79726" y="4475270"/>
            <a:ext cx="1875148" cy="42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1339" y="2695198"/>
            <a:ext cx="2592321" cy="2448302"/>
            <a:chOff x="0" y="0"/>
            <a:chExt cx="682751" cy="644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52311" y="0"/>
                  </a:moveTo>
                  <a:lnTo>
                    <a:pt x="530440" y="0"/>
                  </a:lnTo>
                  <a:cubicBezTo>
                    <a:pt x="570836" y="0"/>
                    <a:pt x="609577" y="16047"/>
                    <a:pt x="638140" y="44611"/>
                  </a:cubicBezTo>
                  <a:cubicBezTo>
                    <a:pt x="666704" y="73175"/>
                    <a:pt x="682751" y="111915"/>
                    <a:pt x="682751" y="152311"/>
                  </a:cubicBezTo>
                  <a:lnTo>
                    <a:pt x="682751" y="492510"/>
                  </a:lnTo>
                  <a:cubicBezTo>
                    <a:pt x="682751" y="532905"/>
                    <a:pt x="666704" y="571646"/>
                    <a:pt x="638140" y="600209"/>
                  </a:cubicBezTo>
                  <a:cubicBezTo>
                    <a:pt x="609577" y="628773"/>
                    <a:pt x="570836" y="644820"/>
                    <a:pt x="530440" y="644820"/>
                  </a:cubicBezTo>
                  <a:lnTo>
                    <a:pt x="152311" y="644820"/>
                  </a:lnTo>
                  <a:cubicBezTo>
                    <a:pt x="111915" y="644820"/>
                    <a:pt x="73175" y="628773"/>
                    <a:pt x="44611" y="600209"/>
                  </a:cubicBezTo>
                  <a:cubicBezTo>
                    <a:pt x="16047" y="571646"/>
                    <a:pt x="0" y="532905"/>
                    <a:pt x="0" y="492510"/>
                  </a:cubicBezTo>
                  <a:lnTo>
                    <a:pt x="0" y="152311"/>
                  </a:lnTo>
                  <a:cubicBezTo>
                    <a:pt x="0" y="111915"/>
                    <a:pt x="16047" y="73175"/>
                    <a:pt x="44611" y="44611"/>
                  </a:cubicBezTo>
                  <a:cubicBezTo>
                    <a:pt x="73175" y="16047"/>
                    <a:pt x="111915" y="0"/>
                    <a:pt x="152311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35163" y="2695198"/>
            <a:ext cx="2592321" cy="2448302"/>
            <a:chOff x="0" y="0"/>
            <a:chExt cx="682751" cy="644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37378" y="0"/>
                  </a:moveTo>
                  <a:lnTo>
                    <a:pt x="545373" y="0"/>
                  </a:lnTo>
                  <a:cubicBezTo>
                    <a:pt x="581808" y="0"/>
                    <a:pt x="616751" y="14474"/>
                    <a:pt x="642514" y="40237"/>
                  </a:cubicBezTo>
                  <a:cubicBezTo>
                    <a:pt x="668277" y="66001"/>
                    <a:pt x="682751" y="100943"/>
                    <a:pt x="682751" y="137378"/>
                  </a:cubicBezTo>
                  <a:lnTo>
                    <a:pt x="682751" y="507442"/>
                  </a:lnTo>
                  <a:cubicBezTo>
                    <a:pt x="682751" y="583314"/>
                    <a:pt x="621245" y="644820"/>
                    <a:pt x="545373" y="644820"/>
                  </a:cubicBezTo>
                  <a:lnTo>
                    <a:pt x="137378" y="644820"/>
                  </a:lnTo>
                  <a:cubicBezTo>
                    <a:pt x="61506" y="644820"/>
                    <a:pt x="0" y="583314"/>
                    <a:pt x="0" y="507442"/>
                  </a:cubicBezTo>
                  <a:lnTo>
                    <a:pt x="0" y="137378"/>
                  </a:lnTo>
                  <a:cubicBezTo>
                    <a:pt x="0" y="61506"/>
                    <a:pt x="61506" y="0"/>
                    <a:pt x="137378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58251" y="2695198"/>
            <a:ext cx="2592321" cy="2448302"/>
            <a:chOff x="0" y="0"/>
            <a:chExt cx="682751" cy="644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2751" cy="644820"/>
            </a:xfrm>
            <a:custGeom>
              <a:avLst/>
              <a:gdLst/>
              <a:ahLst/>
              <a:cxnLst/>
              <a:rect r="r" b="b" t="t" l="l"/>
              <a:pathLst>
                <a:path h="644820" w="682751">
                  <a:moveTo>
                    <a:pt x="152311" y="0"/>
                  </a:moveTo>
                  <a:lnTo>
                    <a:pt x="530440" y="0"/>
                  </a:lnTo>
                  <a:cubicBezTo>
                    <a:pt x="570836" y="0"/>
                    <a:pt x="609577" y="16047"/>
                    <a:pt x="638140" y="44611"/>
                  </a:cubicBezTo>
                  <a:cubicBezTo>
                    <a:pt x="666704" y="73175"/>
                    <a:pt x="682751" y="111915"/>
                    <a:pt x="682751" y="152311"/>
                  </a:cubicBezTo>
                  <a:lnTo>
                    <a:pt x="682751" y="492510"/>
                  </a:lnTo>
                  <a:cubicBezTo>
                    <a:pt x="682751" y="532905"/>
                    <a:pt x="666704" y="571646"/>
                    <a:pt x="638140" y="600209"/>
                  </a:cubicBezTo>
                  <a:cubicBezTo>
                    <a:pt x="609577" y="628773"/>
                    <a:pt x="570836" y="644820"/>
                    <a:pt x="530440" y="644820"/>
                  </a:cubicBezTo>
                  <a:lnTo>
                    <a:pt x="152311" y="644820"/>
                  </a:lnTo>
                  <a:cubicBezTo>
                    <a:pt x="111915" y="644820"/>
                    <a:pt x="73175" y="628773"/>
                    <a:pt x="44611" y="600209"/>
                  </a:cubicBezTo>
                  <a:cubicBezTo>
                    <a:pt x="16047" y="571646"/>
                    <a:pt x="0" y="532905"/>
                    <a:pt x="0" y="492510"/>
                  </a:cubicBezTo>
                  <a:lnTo>
                    <a:pt x="0" y="152311"/>
                  </a:lnTo>
                  <a:cubicBezTo>
                    <a:pt x="0" y="111915"/>
                    <a:pt x="16047" y="73175"/>
                    <a:pt x="44611" y="44611"/>
                  </a:cubicBezTo>
                  <a:cubicBezTo>
                    <a:pt x="73175" y="16047"/>
                    <a:pt x="111915" y="0"/>
                    <a:pt x="152311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82751" cy="68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5198359" y="3862199"/>
            <a:ext cx="1460371" cy="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rot="0">
            <a:off x="10864629" y="3843149"/>
            <a:ext cx="1460371" cy="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044133" y="1096475"/>
            <a:ext cx="9101363" cy="5836249"/>
          </a:xfrm>
          <a:custGeom>
            <a:avLst/>
            <a:gdLst/>
            <a:ahLst/>
            <a:cxnLst/>
            <a:rect r="r" b="b" t="t" l="l"/>
            <a:pathLst>
              <a:path h="5836249" w="9101363">
                <a:moveTo>
                  <a:pt x="0" y="0"/>
                </a:moveTo>
                <a:lnTo>
                  <a:pt x="9101363" y="0"/>
                </a:lnTo>
                <a:lnTo>
                  <a:pt x="9101363" y="5836249"/>
                </a:lnTo>
                <a:lnTo>
                  <a:pt x="0" y="5836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23374" y="5660460"/>
            <a:ext cx="1308250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12059" y="5660460"/>
            <a:ext cx="3038528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7489" y="5660460"/>
            <a:ext cx="1973844" cy="88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b="true" sz="51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DBMS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74772" y="7006161"/>
            <a:ext cx="9723371" cy="88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2"/>
              </a:lnSpc>
            </a:pPr>
            <a:r>
              <a:rPr lang="en-US" sz="51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PostGresql, MySQL, Oracle etc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418117" y="3362941"/>
            <a:ext cx="1413507" cy="1112815"/>
          </a:xfrm>
          <a:custGeom>
            <a:avLst/>
            <a:gdLst/>
            <a:ahLst/>
            <a:cxnLst/>
            <a:rect r="r" b="b" t="t" l="l"/>
            <a:pathLst>
              <a:path h="1112815" w="1413507">
                <a:moveTo>
                  <a:pt x="0" y="0"/>
                </a:moveTo>
                <a:lnTo>
                  <a:pt x="1413507" y="0"/>
                </a:lnTo>
                <a:lnTo>
                  <a:pt x="1413507" y="1112816"/>
                </a:lnTo>
                <a:lnTo>
                  <a:pt x="0" y="1112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38347" y="3224521"/>
            <a:ext cx="1385951" cy="1389657"/>
          </a:xfrm>
          <a:custGeom>
            <a:avLst/>
            <a:gdLst/>
            <a:ahLst/>
            <a:cxnLst/>
            <a:rect r="r" b="b" t="t" l="l"/>
            <a:pathLst>
              <a:path h="1389657" w="1385951">
                <a:moveTo>
                  <a:pt x="0" y="0"/>
                </a:moveTo>
                <a:lnTo>
                  <a:pt x="1385952" y="0"/>
                </a:lnTo>
                <a:lnTo>
                  <a:pt x="1385952" y="1389657"/>
                </a:lnTo>
                <a:lnTo>
                  <a:pt x="0" y="1389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907511" y="3191499"/>
            <a:ext cx="1493800" cy="1493800"/>
          </a:xfrm>
          <a:custGeom>
            <a:avLst/>
            <a:gdLst/>
            <a:ahLst/>
            <a:cxnLst/>
            <a:rect r="r" b="b" t="t" l="l"/>
            <a:pathLst>
              <a:path h="1493800" w="1493800">
                <a:moveTo>
                  <a:pt x="0" y="0"/>
                </a:moveTo>
                <a:lnTo>
                  <a:pt x="1493800" y="0"/>
                </a:lnTo>
                <a:lnTo>
                  <a:pt x="1493800" y="1493800"/>
                </a:lnTo>
                <a:lnTo>
                  <a:pt x="0" y="149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6781" y="2109211"/>
            <a:ext cx="6275173" cy="129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2"/>
              </a:lnSpc>
            </a:pPr>
            <a:r>
              <a:rPr lang="en-US" sz="75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Join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99698" y="4057385"/>
            <a:ext cx="5703072" cy="333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0326" indent="-510163" lvl="1">
              <a:lnSpc>
                <a:spcPts val="6616"/>
              </a:lnSpc>
              <a:buFont typeface="Arial"/>
              <a:buChar char="•"/>
            </a:pPr>
            <a:r>
              <a:rPr lang="en-US" b="true" sz="47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 Join</a:t>
            </a:r>
          </a:p>
          <a:p>
            <a:pPr algn="l" marL="1020326" indent="-510163" lvl="1">
              <a:lnSpc>
                <a:spcPts val="6616"/>
              </a:lnSpc>
              <a:buFont typeface="Arial"/>
              <a:buChar char="•"/>
            </a:pPr>
            <a:r>
              <a:rPr lang="en-US" b="true" sz="47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</a:t>
            </a:r>
          </a:p>
          <a:p>
            <a:pPr algn="l" marL="1020326" indent="-510163" lvl="1">
              <a:lnSpc>
                <a:spcPts val="6616"/>
              </a:lnSpc>
              <a:buFont typeface="Arial"/>
              <a:buChar char="•"/>
            </a:pPr>
            <a:r>
              <a:rPr lang="en-US" b="true" sz="47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Left Join</a:t>
            </a:r>
          </a:p>
          <a:p>
            <a:pPr algn="l" marL="1020326" indent="-510163" lvl="1">
              <a:lnSpc>
                <a:spcPts val="6616"/>
              </a:lnSpc>
              <a:buFont typeface="Arial"/>
              <a:buChar char="•"/>
            </a:pPr>
            <a:r>
              <a:rPr lang="en-US" b="true" sz="47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Right Join</a:t>
            </a:r>
          </a:p>
        </p:txBody>
      </p:sp>
    </p:spTree>
  </p:cSld>
  <p:clrMapOvr>
    <a:masterClrMapping/>
  </p:clrMapOvr>
</p:sld>
</file>

<file path=ppt/slides/slide18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52834" y="2791001"/>
            <a:ext cx="595922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 Join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9458" y="5048250"/>
            <a:ext cx="1480908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Every row from one table is combined with every row from another table.</a:t>
            </a:r>
          </a:p>
        </p:txBody>
      </p:sp>
    </p:spTree>
  </p:cSld>
  <p:clrMapOvr>
    <a:masterClrMapping/>
  </p:clrMapOvr>
</p:sld>
</file>

<file path=ppt/slides/slide18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0505" y="2212590"/>
            <a:ext cx="578986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9458" y="4759044"/>
            <a:ext cx="1480908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Returns only the rows where there is a match between the specified columns in both the left (or first) and right (or second) tables.</a:t>
            </a:r>
          </a:p>
        </p:txBody>
      </p:sp>
    </p:spTree>
  </p:cSld>
  <p:clrMapOvr>
    <a:masterClrMapping/>
  </p:clrMapOvr>
</p:sld>
</file>

<file path=ppt/slides/slide1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94439" y="2683719"/>
            <a:ext cx="6299123" cy="4919563"/>
          </a:xfrm>
          <a:custGeom>
            <a:avLst/>
            <a:gdLst/>
            <a:ahLst/>
            <a:cxnLst/>
            <a:rect r="r" b="b" t="t" l="l"/>
            <a:pathLst>
              <a:path h="4919563" w="6299123">
                <a:moveTo>
                  <a:pt x="0" y="0"/>
                </a:moveTo>
                <a:lnTo>
                  <a:pt x="6299122" y="0"/>
                </a:lnTo>
                <a:lnTo>
                  <a:pt x="6299122" y="4919562"/>
                </a:lnTo>
                <a:lnTo>
                  <a:pt x="0" y="4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9787" y="3783811"/>
            <a:ext cx="14088426" cy="2719377"/>
          </a:xfrm>
          <a:custGeom>
            <a:avLst/>
            <a:gdLst/>
            <a:ahLst/>
            <a:cxnLst/>
            <a:rect r="r" b="b" t="t" l="l"/>
            <a:pathLst>
              <a:path h="2719377" w="14088426">
                <a:moveTo>
                  <a:pt x="0" y="0"/>
                </a:moveTo>
                <a:lnTo>
                  <a:pt x="14088426" y="0"/>
                </a:lnTo>
                <a:lnTo>
                  <a:pt x="14088426" y="2719378"/>
                </a:lnTo>
                <a:lnTo>
                  <a:pt x="0" y="271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62" r="0" b="0"/>
            </a:stretch>
          </a:blipFill>
        </p:spPr>
      </p:sp>
    </p:spTree>
  </p:cSld>
  <p:clrMapOvr>
    <a:masterClrMapping/>
  </p:clrMapOvr>
</p:sld>
</file>

<file path=ppt/slides/slide1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1751" y="3398173"/>
            <a:ext cx="14262810" cy="2994816"/>
          </a:xfrm>
          <a:custGeom>
            <a:avLst/>
            <a:gdLst/>
            <a:ahLst/>
            <a:cxnLst/>
            <a:rect r="r" b="b" t="t" l="l"/>
            <a:pathLst>
              <a:path h="2994816" w="14262810">
                <a:moveTo>
                  <a:pt x="0" y="0"/>
                </a:moveTo>
                <a:lnTo>
                  <a:pt x="14262810" y="0"/>
                </a:lnTo>
                <a:lnTo>
                  <a:pt x="14262810" y="2994815"/>
                </a:lnTo>
                <a:lnTo>
                  <a:pt x="0" y="2994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0246" y="1384919"/>
            <a:ext cx="9026799" cy="100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5"/>
              </a:lnSpc>
            </a:pPr>
            <a:r>
              <a:rPr lang="en-US" sz="58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with Group By</a:t>
            </a:r>
          </a:p>
        </p:txBody>
      </p:sp>
    </p:spTree>
  </p:cSld>
  <p:clrMapOvr>
    <a:masterClrMapping/>
  </p:clrMapOvr>
</p:sld>
</file>

<file path=ppt/slides/slide18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3188" y="2791001"/>
            <a:ext cx="505851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Left Join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9458" y="5048250"/>
            <a:ext cx="1480908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Returns all rows from the left (or first) table and the matching rows from the right (or second) table.</a:t>
            </a:r>
          </a:p>
        </p:txBody>
      </p:sp>
    </p:spTree>
  </p:cSld>
  <p:clrMapOvr>
    <a:masterClrMapping/>
  </p:clrMapOvr>
</p:sld>
</file>

<file path=ppt/slides/slide1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6111" y="2689946"/>
            <a:ext cx="6312929" cy="4907109"/>
          </a:xfrm>
          <a:custGeom>
            <a:avLst/>
            <a:gdLst/>
            <a:ahLst/>
            <a:cxnLst/>
            <a:rect r="r" b="b" t="t" l="l"/>
            <a:pathLst>
              <a:path h="4907109" w="6312929">
                <a:moveTo>
                  <a:pt x="0" y="0"/>
                </a:moveTo>
                <a:lnTo>
                  <a:pt x="6312928" y="0"/>
                </a:lnTo>
                <a:lnTo>
                  <a:pt x="6312928" y="4907108"/>
                </a:lnTo>
                <a:lnTo>
                  <a:pt x="0" y="49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4686" y="4035711"/>
            <a:ext cx="15358628" cy="2292310"/>
          </a:xfrm>
          <a:custGeom>
            <a:avLst/>
            <a:gdLst/>
            <a:ahLst/>
            <a:cxnLst/>
            <a:rect r="r" b="b" t="t" l="l"/>
            <a:pathLst>
              <a:path h="2292310" w="15358628">
                <a:moveTo>
                  <a:pt x="0" y="0"/>
                </a:moveTo>
                <a:lnTo>
                  <a:pt x="15358628" y="0"/>
                </a:lnTo>
                <a:lnTo>
                  <a:pt x="15358628" y="2292311"/>
                </a:lnTo>
                <a:lnTo>
                  <a:pt x="0" y="2292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47" r="0" b="0"/>
            </a:stretch>
          </a:blipFill>
        </p:spPr>
      </p:sp>
    </p:spTree>
  </p:cSld>
  <p:clrMapOvr>
    <a:masterClrMapping/>
  </p:clrMapOvr>
</p:sld>
</file>

<file path=ppt/slides/slide18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54930" y="2791001"/>
            <a:ext cx="575503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Right Join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9458" y="5048250"/>
            <a:ext cx="1480908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Returns all rows from the right (or second) table and the matching rows from the left (or first) table.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76396" y="4274541"/>
            <a:ext cx="6535209" cy="15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Installation</a:t>
            </a:r>
          </a:p>
        </p:txBody>
      </p:sp>
    </p:spTree>
  </p:cSld>
  <p:clrMapOvr>
    <a:masterClrMapping/>
  </p:clrMapOvr>
</p:sld>
</file>

<file path=ppt/slides/slide1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50960" y="2697767"/>
            <a:ext cx="6386080" cy="4891466"/>
          </a:xfrm>
          <a:custGeom>
            <a:avLst/>
            <a:gdLst/>
            <a:ahLst/>
            <a:cxnLst/>
            <a:rect r="r" b="b" t="t" l="l"/>
            <a:pathLst>
              <a:path h="4891466" w="6386080">
                <a:moveTo>
                  <a:pt x="0" y="0"/>
                </a:moveTo>
                <a:lnTo>
                  <a:pt x="6386080" y="0"/>
                </a:lnTo>
                <a:lnTo>
                  <a:pt x="6386080" y="4891466"/>
                </a:lnTo>
                <a:lnTo>
                  <a:pt x="0" y="4891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0684" y="3719806"/>
            <a:ext cx="14646631" cy="2847387"/>
          </a:xfrm>
          <a:custGeom>
            <a:avLst/>
            <a:gdLst/>
            <a:ahLst/>
            <a:cxnLst/>
            <a:rect r="r" b="b" t="t" l="l"/>
            <a:pathLst>
              <a:path h="2847387" w="14646631">
                <a:moveTo>
                  <a:pt x="0" y="0"/>
                </a:moveTo>
                <a:lnTo>
                  <a:pt x="14646632" y="0"/>
                </a:lnTo>
                <a:lnTo>
                  <a:pt x="14646632" y="2847388"/>
                </a:lnTo>
                <a:lnTo>
                  <a:pt x="0" y="284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05250" y="3648094"/>
            <a:ext cx="10689952" cy="233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80"/>
              </a:lnSpc>
            </a:pPr>
            <a:r>
              <a:rPr lang="en-US" sz="137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Many : Many</a:t>
            </a:r>
          </a:p>
        </p:txBody>
      </p:sp>
    </p:spTree>
  </p:cSld>
  <p:clrMapOvr>
    <a:masterClrMapping/>
  </p:clrMapOvr>
</p:sld>
</file>

<file path=ppt/slides/slide19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1072" y="3679043"/>
            <a:ext cx="14411623" cy="253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1"/>
              </a:lnSpc>
            </a:pPr>
            <a:r>
              <a:rPr lang="en-US" sz="733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Let's Understand a Use-Case of </a:t>
            </a:r>
          </a:p>
          <a:p>
            <a:pPr algn="ctr">
              <a:lnSpc>
                <a:spcPts val="10271"/>
              </a:lnSpc>
            </a:pPr>
            <a:r>
              <a:rPr lang="en-US" sz="7337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Many : Many</a:t>
            </a:r>
          </a:p>
        </p:txBody>
      </p:sp>
    </p:spTree>
  </p:cSld>
  <p:clrMapOvr>
    <a:masterClrMapping/>
  </p:clrMapOvr>
</p:sld>
</file>

<file path=ppt/slides/slide1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1401" y="2384012"/>
            <a:ext cx="4086895" cy="4991628"/>
          </a:xfrm>
          <a:custGeom>
            <a:avLst/>
            <a:gdLst/>
            <a:ahLst/>
            <a:cxnLst/>
            <a:rect r="r" b="b" t="t" l="l"/>
            <a:pathLst>
              <a:path h="4991628" w="4086895">
                <a:moveTo>
                  <a:pt x="0" y="0"/>
                </a:moveTo>
                <a:lnTo>
                  <a:pt x="4086895" y="0"/>
                </a:lnTo>
                <a:lnTo>
                  <a:pt x="4086895" y="4991628"/>
                </a:lnTo>
                <a:lnTo>
                  <a:pt x="0" y="4991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6110" y="2822426"/>
            <a:ext cx="5202621" cy="4114800"/>
          </a:xfrm>
          <a:custGeom>
            <a:avLst/>
            <a:gdLst/>
            <a:ahLst/>
            <a:cxnLst/>
            <a:rect r="r" b="b" t="t" l="l"/>
            <a:pathLst>
              <a:path h="4114800" w="5202621">
                <a:moveTo>
                  <a:pt x="0" y="0"/>
                </a:moveTo>
                <a:lnTo>
                  <a:pt x="5202621" y="0"/>
                </a:lnTo>
                <a:lnTo>
                  <a:pt x="52026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12119" y="933450"/>
            <a:ext cx="29265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67061" y="1002639"/>
            <a:ext cx="26086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Courses</a:t>
            </a:r>
          </a:p>
        </p:txBody>
      </p:sp>
    </p:spTree>
  </p:cSld>
  <p:clrMapOvr>
    <a:masterClrMapping/>
  </p:clrMapOvr>
</p:sld>
</file>

<file path=ppt/slides/slide1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45304" y="3392858"/>
            <a:ext cx="2415886" cy="3501284"/>
          </a:xfrm>
          <a:custGeom>
            <a:avLst/>
            <a:gdLst/>
            <a:ahLst/>
            <a:cxnLst/>
            <a:rect r="r" b="b" t="t" l="l"/>
            <a:pathLst>
              <a:path h="3501284" w="2415886">
                <a:moveTo>
                  <a:pt x="0" y="0"/>
                </a:moveTo>
                <a:lnTo>
                  <a:pt x="2415885" y="0"/>
                </a:lnTo>
                <a:lnTo>
                  <a:pt x="2415885" y="3501284"/>
                </a:lnTo>
                <a:lnTo>
                  <a:pt x="0" y="3501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62852" y="1028700"/>
            <a:ext cx="1424456" cy="1813544"/>
          </a:xfrm>
          <a:custGeom>
            <a:avLst/>
            <a:gdLst/>
            <a:ahLst/>
            <a:cxnLst/>
            <a:rect r="r" b="b" t="t" l="l"/>
            <a:pathLst>
              <a:path h="1813544" w="1424456">
                <a:moveTo>
                  <a:pt x="0" y="0"/>
                </a:moveTo>
                <a:lnTo>
                  <a:pt x="1424457" y="0"/>
                </a:lnTo>
                <a:lnTo>
                  <a:pt x="1424457" y="1813544"/>
                </a:lnTo>
                <a:lnTo>
                  <a:pt x="0" y="1813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2844" y="3392858"/>
            <a:ext cx="1424456" cy="1813544"/>
          </a:xfrm>
          <a:custGeom>
            <a:avLst/>
            <a:gdLst/>
            <a:ahLst/>
            <a:cxnLst/>
            <a:rect r="r" b="b" t="t" l="l"/>
            <a:pathLst>
              <a:path h="1813544" w="1424456">
                <a:moveTo>
                  <a:pt x="0" y="0"/>
                </a:moveTo>
                <a:lnTo>
                  <a:pt x="1424456" y="0"/>
                </a:lnTo>
                <a:lnTo>
                  <a:pt x="1424456" y="1813544"/>
                </a:lnTo>
                <a:lnTo>
                  <a:pt x="0" y="1813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52844" y="5987370"/>
            <a:ext cx="1424456" cy="1813544"/>
          </a:xfrm>
          <a:custGeom>
            <a:avLst/>
            <a:gdLst/>
            <a:ahLst/>
            <a:cxnLst/>
            <a:rect r="r" b="b" t="t" l="l"/>
            <a:pathLst>
              <a:path h="1813544" w="1424456">
                <a:moveTo>
                  <a:pt x="0" y="0"/>
                </a:moveTo>
                <a:lnTo>
                  <a:pt x="1424456" y="0"/>
                </a:lnTo>
                <a:lnTo>
                  <a:pt x="1424456" y="1813544"/>
                </a:lnTo>
                <a:lnTo>
                  <a:pt x="0" y="1813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45304" y="2320653"/>
            <a:ext cx="2499371" cy="69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04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78339" y="1331553"/>
            <a:ext cx="1964783" cy="60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 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82191" y="3695711"/>
            <a:ext cx="1965894" cy="60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 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82292" y="6290223"/>
            <a:ext cx="1966803" cy="60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 C</a:t>
            </a:r>
          </a:p>
        </p:txBody>
      </p:sp>
    </p:spTree>
  </p:cSld>
  <p:clrMapOvr>
    <a:masterClrMapping/>
  </p:clrMapOvr>
</p:sld>
</file>

<file path=ppt/slides/slide1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4873" y="979115"/>
            <a:ext cx="1694491" cy="2455785"/>
          </a:xfrm>
          <a:custGeom>
            <a:avLst/>
            <a:gdLst/>
            <a:ahLst/>
            <a:cxnLst/>
            <a:rect r="r" b="b" t="t" l="l"/>
            <a:pathLst>
              <a:path h="2455785" w="1694491">
                <a:moveTo>
                  <a:pt x="0" y="0"/>
                </a:moveTo>
                <a:lnTo>
                  <a:pt x="1694491" y="0"/>
                </a:lnTo>
                <a:lnTo>
                  <a:pt x="1694491" y="2455784"/>
                </a:lnTo>
                <a:lnTo>
                  <a:pt x="0" y="2455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8252" y="3939302"/>
            <a:ext cx="2147721" cy="2734367"/>
          </a:xfrm>
          <a:custGeom>
            <a:avLst/>
            <a:gdLst/>
            <a:ahLst/>
            <a:cxnLst/>
            <a:rect r="r" b="b" t="t" l="l"/>
            <a:pathLst>
              <a:path h="2734367" w="2147721">
                <a:moveTo>
                  <a:pt x="0" y="0"/>
                </a:moveTo>
                <a:lnTo>
                  <a:pt x="2147721" y="0"/>
                </a:lnTo>
                <a:lnTo>
                  <a:pt x="2147721" y="2734367"/>
                </a:lnTo>
                <a:lnTo>
                  <a:pt x="0" y="2734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77167" y="4041502"/>
            <a:ext cx="1049904" cy="2203996"/>
          </a:xfrm>
          <a:custGeom>
            <a:avLst/>
            <a:gdLst/>
            <a:ahLst/>
            <a:cxnLst/>
            <a:rect r="r" b="b" t="t" l="l"/>
            <a:pathLst>
              <a:path h="2203996" w="1049904">
                <a:moveTo>
                  <a:pt x="0" y="0"/>
                </a:moveTo>
                <a:lnTo>
                  <a:pt x="1049903" y="0"/>
                </a:lnTo>
                <a:lnTo>
                  <a:pt x="1049903" y="2203996"/>
                </a:lnTo>
                <a:lnTo>
                  <a:pt x="0" y="22039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54873" y="6922394"/>
            <a:ext cx="1991179" cy="1911532"/>
          </a:xfrm>
          <a:custGeom>
            <a:avLst/>
            <a:gdLst/>
            <a:ahLst/>
            <a:cxnLst/>
            <a:rect r="r" b="b" t="t" l="l"/>
            <a:pathLst>
              <a:path h="1911532" w="1991179">
                <a:moveTo>
                  <a:pt x="0" y="0"/>
                </a:moveTo>
                <a:lnTo>
                  <a:pt x="1991179" y="0"/>
                </a:lnTo>
                <a:lnTo>
                  <a:pt x="1991179" y="1911531"/>
                </a:lnTo>
                <a:lnTo>
                  <a:pt x="0" y="1911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06328" y="1937062"/>
            <a:ext cx="1727383" cy="48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27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0913" y="2530403"/>
            <a:ext cx="2962398" cy="91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7"/>
              </a:lnSpc>
            </a:pPr>
            <a:r>
              <a:rPr lang="en-US" sz="531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 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19095" y="4723169"/>
            <a:ext cx="1728183" cy="48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27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51974" y="7735964"/>
            <a:ext cx="1728903" cy="48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27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C</a:t>
            </a:r>
          </a:p>
        </p:txBody>
      </p:sp>
    </p:spTree>
  </p:cSld>
  <p:clrMapOvr>
    <a:masterClrMapping/>
  </p:clrMapOvr>
</p:sld>
</file>

<file path=ppt/slides/slide19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57009" y="2141977"/>
            <a:ext cx="5740747" cy="29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student_name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66607" y="2141977"/>
            <a:ext cx="5404098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course_name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fees</a:t>
            </a:r>
          </a:p>
        </p:txBody>
      </p:sp>
    </p:spTree>
  </p:cSld>
  <p:clrMapOvr>
    <a:masterClrMapping/>
  </p:clrMapOvr>
</p:sld>
</file>

<file path=ppt/slides/slide19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3126" y="1030504"/>
            <a:ext cx="5740747" cy="29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student_name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67140" y="5166654"/>
            <a:ext cx="5404098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course_name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12589" y="3169579"/>
            <a:ext cx="6069211" cy="29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student_course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student_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course_id</a:t>
            </a:r>
          </a:p>
        </p:txBody>
      </p:sp>
    </p:spTree>
  </p:cSld>
  <p:clrMapOvr>
    <a:masterClrMapping/>
  </p:clrMapOvr>
</p:sld>
</file>

<file path=ppt/slides/slide19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3126" y="1030504"/>
            <a:ext cx="5740747" cy="29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student_name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67140" y="5166654"/>
            <a:ext cx="5404098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course_name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12589" y="3169579"/>
            <a:ext cx="4565154" cy="29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2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enrollment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student_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course_id</a:t>
            </a:r>
          </a:p>
        </p:txBody>
      </p:sp>
      <p:sp>
        <p:nvSpPr>
          <p:cNvPr name="AutoShape 5" id="5"/>
          <p:cNvSpPr/>
          <p:nvPr/>
        </p:nvSpPr>
        <p:spPr>
          <a:xfrm>
            <a:off x="4999929" y="2562442"/>
            <a:ext cx="6476486" cy="232900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4993483" y="5726381"/>
            <a:ext cx="6489379" cy="10239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3730" y="-330005"/>
            <a:ext cx="2458198" cy="10938119"/>
          </a:xfrm>
          <a:custGeom>
            <a:avLst/>
            <a:gdLst/>
            <a:ahLst/>
            <a:cxnLst/>
            <a:rect r="r" b="b" t="t" l="l"/>
            <a:pathLst>
              <a:path h="10938119" w="2458198">
                <a:moveTo>
                  <a:pt x="0" y="0"/>
                </a:moveTo>
                <a:lnTo>
                  <a:pt x="2458198" y="0"/>
                </a:lnTo>
                <a:lnTo>
                  <a:pt x="2458198" y="10938120"/>
                </a:lnTo>
                <a:lnTo>
                  <a:pt x="0" y="10938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669" t="-47987" r="-233923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1147731" y="-438150"/>
            <a:ext cx="2552700" cy="11163300"/>
          </a:xfrm>
          <a:prstGeom prst="rect">
            <a:avLst/>
          </a:prstGeom>
          <a:gradFill rotWithShape="true">
            <a:gsLst>
              <a:gs pos="0">
                <a:srgbClr val="004AAD">
                  <a:alpha val="100000"/>
                </a:srgbClr>
              </a:gs>
              <a:gs pos="100000">
                <a:srgbClr val="CB6CE6">
                  <a:alpha val="100000"/>
                </a:srgbClr>
              </a:gs>
            </a:gsLst>
            <a:lin ang="0"/>
          </a:gradFill>
        </p:spPr>
      </p:sp>
      <p:grpSp>
        <p:nvGrpSpPr>
          <p:cNvPr name="Group 4" id="4"/>
          <p:cNvGrpSpPr/>
          <p:nvPr/>
        </p:nvGrpSpPr>
        <p:grpSpPr>
          <a:xfrm rot="0">
            <a:off x="1221635" y="2030517"/>
            <a:ext cx="2886906" cy="851395"/>
            <a:chOff x="0" y="0"/>
            <a:chExt cx="1722525" cy="50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49530"/>
              <a:ext cx="1722525" cy="408940"/>
            </a:xfrm>
            <a:custGeom>
              <a:avLst/>
              <a:gdLst/>
              <a:ahLst/>
              <a:cxnLst/>
              <a:rect r="r" b="b" t="t" l="l"/>
              <a:pathLst>
                <a:path h="408940" w="1722525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793657" y="4892413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68349" y="3573786"/>
            <a:ext cx="3741185" cy="3741185"/>
          </a:xfrm>
          <a:custGeom>
            <a:avLst/>
            <a:gdLst/>
            <a:ahLst/>
            <a:cxnLst/>
            <a:rect r="r" b="b" t="t" l="l"/>
            <a:pathLst>
              <a:path h="3741185" w="3741185">
                <a:moveTo>
                  <a:pt x="0" y="0"/>
                </a:moveTo>
                <a:lnTo>
                  <a:pt x="3741185" y="0"/>
                </a:lnTo>
                <a:lnTo>
                  <a:pt x="3741185" y="3741185"/>
                </a:lnTo>
                <a:lnTo>
                  <a:pt x="0" y="3741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41481" y="8443563"/>
            <a:ext cx="7768374" cy="42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292834" y="542549"/>
            <a:ext cx="8392838" cy="99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5892" spc="648">
                <a:solidFill>
                  <a:srgbClr val="00204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SQL TUTORIAL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73377" y="7985524"/>
            <a:ext cx="48405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ZERO TO HERO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8471" y="1017142"/>
            <a:ext cx="5389090" cy="808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986C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</a:p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986C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vs</a:t>
            </a:r>
          </a:p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986C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Schema</a:t>
            </a:r>
          </a:p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986C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vs</a:t>
            </a:r>
          </a:p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986C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</a:t>
            </a:r>
          </a:p>
        </p:txBody>
      </p:sp>
    </p:spTree>
  </p:cSld>
  <p:clrMapOvr>
    <a:masterClrMapping/>
  </p:clrMapOvr>
</p:sld>
</file>

<file path=ppt/slides/slide20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5371" y="2490324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38125" y="3858088"/>
            <a:ext cx="3636536" cy="191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55"/>
              </a:lnSpc>
            </a:pPr>
            <a:r>
              <a:rPr lang="en-US" sz="1118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</a:t>
            </a:r>
          </a:p>
        </p:txBody>
      </p:sp>
    </p:spTree>
  </p:cSld>
  <p:clrMapOvr>
    <a:masterClrMapping/>
  </p:clrMapOvr>
</p:sld>
</file>

<file path=ppt/slides/slide20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6176" y="821837"/>
            <a:ext cx="15194637" cy="814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2"/>
              </a:lnSpc>
            </a:pPr>
            <a:r>
              <a:rPr lang="en-US" sz="42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one-to-many and many-to-many relationship in a shopping store context using four tables:</a:t>
            </a:r>
          </a:p>
          <a:p>
            <a:pPr algn="l">
              <a:lnSpc>
                <a:spcPts val="5882"/>
              </a:lnSpc>
            </a:pPr>
            <a:r>
              <a:rPr lang="en-US" sz="42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 marL="907170" indent="-453585" lvl="1">
              <a:lnSpc>
                <a:spcPts val="5882"/>
              </a:lnSpc>
              <a:buFont typeface="Arial"/>
              <a:buChar char="•"/>
            </a:pPr>
            <a:r>
              <a:rPr lang="en-US" b="true" sz="420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  <a:p>
            <a:pPr algn="l" marL="907170" indent="-453585" lvl="1">
              <a:lnSpc>
                <a:spcPts val="5882"/>
              </a:lnSpc>
              <a:buFont typeface="Arial"/>
              <a:buChar char="•"/>
            </a:pPr>
            <a:r>
              <a:rPr lang="en-US" b="true" sz="420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  <a:p>
            <a:pPr algn="l" marL="907170" indent="-453585" lvl="1">
              <a:lnSpc>
                <a:spcPts val="5882"/>
              </a:lnSpc>
              <a:buFont typeface="Arial"/>
              <a:buChar char="•"/>
            </a:pPr>
            <a:r>
              <a:rPr lang="en-US" b="true" sz="420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products</a:t>
            </a:r>
          </a:p>
          <a:p>
            <a:pPr algn="l" marL="907170" indent="-453585" lvl="1">
              <a:lnSpc>
                <a:spcPts val="5882"/>
              </a:lnSpc>
              <a:buFont typeface="Arial"/>
              <a:buChar char="•"/>
            </a:pPr>
            <a:r>
              <a:rPr lang="en-US" b="true" sz="420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order_items</a:t>
            </a:r>
          </a:p>
          <a:p>
            <a:pPr algn="l">
              <a:lnSpc>
                <a:spcPts val="5882"/>
              </a:lnSpc>
            </a:pPr>
          </a:p>
          <a:p>
            <a:pPr algn="l">
              <a:lnSpc>
                <a:spcPts val="5882"/>
              </a:lnSpc>
            </a:pPr>
            <a:r>
              <a:rPr lang="en-US" sz="42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sz="42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nclude a price column in the products table and display the relationship between customers and their orders, along with the details of the products in each order.</a:t>
            </a:r>
          </a:p>
        </p:txBody>
      </p:sp>
    </p:spTree>
  </p:cSld>
  <p:clrMapOvr>
    <a:masterClrMapping/>
  </p:clrMapOvr>
</p:sld>
</file>

<file path=ppt/slides/slide20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3467" y="1028700"/>
            <a:ext cx="2900329" cy="890981"/>
            <a:chOff x="0" y="0"/>
            <a:chExt cx="1125811" cy="345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6136" y="0"/>
                  </a:moveTo>
                  <a:lnTo>
                    <a:pt x="989675" y="0"/>
                  </a:lnTo>
                  <a:cubicBezTo>
                    <a:pt x="1064861" y="0"/>
                    <a:pt x="1125811" y="60950"/>
                    <a:pt x="1125811" y="136136"/>
                  </a:cubicBezTo>
                  <a:lnTo>
                    <a:pt x="1125811" y="209714"/>
                  </a:lnTo>
                  <a:cubicBezTo>
                    <a:pt x="1125811" y="284899"/>
                    <a:pt x="1064861" y="345849"/>
                    <a:pt x="989675" y="345849"/>
                  </a:cubicBezTo>
                  <a:lnTo>
                    <a:pt x="136136" y="345849"/>
                  </a:lnTo>
                  <a:cubicBezTo>
                    <a:pt x="60950" y="345849"/>
                    <a:pt x="0" y="284899"/>
                    <a:pt x="0" y="209714"/>
                  </a:cubicBezTo>
                  <a:lnTo>
                    <a:pt x="0" y="136136"/>
                  </a:lnTo>
                  <a:cubicBezTo>
                    <a:pt x="0" y="60950"/>
                    <a:pt x="60950" y="0"/>
                    <a:pt x="136136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63467" y="1138879"/>
            <a:ext cx="2900329" cy="60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61025" y="1028700"/>
            <a:ext cx="2900329" cy="890981"/>
            <a:chOff x="0" y="0"/>
            <a:chExt cx="1125811" cy="345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6136" y="0"/>
                  </a:moveTo>
                  <a:lnTo>
                    <a:pt x="989675" y="0"/>
                  </a:lnTo>
                  <a:cubicBezTo>
                    <a:pt x="1064861" y="0"/>
                    <a:pt x="1125811" y="60950"/>
                    <a:pt x="1125811" y="136136"/>
                  </a:cubicBezTo>
                  <a:lnTo>
                    <a:pt x="1125811" y="209714"/>
                  </a:lnTo>
                  <a:cubicBezTo>
                    <a:pt x="1125811" y="284899"/>
                    <a:pt x="1064861" y="345849"/>
                    <a:pt x="989675" y="345849"/>
                  </a:cubicBezTo>
                  <a:lnTo>
                    <a:pt x="136136" y="345849"/>
                  </a:lnTo>
                  <a:cubicBezTo>
                    <a:pt x="60950" y="345849"/>
                    <a:pt x="0" y="284899"/>
                    <a:pt x="0" y="209714"/>
                  </a:cubicBezTo>
                  <a:lnTo>
                    <a:pt x="0" y="136136"/>
                  </a:lnTo>
                  <a:cubicBezTo>
                    <a:pt x="0" y="60950"/>
                    <a:pt x="60950" y="0"/>
                    <a:pt x="136136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861025" y="1138879"/>
            <a:ext cx="2900329" cy="60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8538" y="2645889"/>
            <a:ext cx="2360486" cy="185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cust_id</a:t>
            </a:r>
          </a:p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cust_name</a:t>
            </a:r>
          </a:p>
          <a:p>
            <a:pPr algn="l">
              <a:lnSpc>
                <a:spcPts val="49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332126" y="2467157"/>
            <a:ext cx="1958057" cy="183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ord_id</a:t>
            </a:r>
          </a:p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ord_date</a:t>
            </a:r>
          </a:p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cust_id</a:t>
            </a:r>
          </a:p>
        </p:txBody>
      </p:sp>
      <p:sp>
        <p:nvSpPr>
          <p:cNvPr name="AutoShape 12" id="12"/>
          <p:cNvSpPr/>
          <p:nvPr/>
        </p:nvSpPr>
        <p:spPr>
          <a:xfrm>
            <a:off x="4713041" y="3131760"/>
            <a:ext cx="3086706" cy="904298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2956231" y="1016166"/>
            <a:ext cx="2900329" cy="890981"/>
            <a:chOff x="0" y="0"/>
            <a:chExt cx="1125811" cy="3458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6136" y="0"/>
                  </a:moveTo>
                  <a:lnTo>
                    <a:pt x="989675" y="0"/>
                  </a:lnTo>
                  <a:cubicBezTo>
                    <a:pt x="1064861" y="0"/>
                    <a:pt x="1125811" y="60950"/>
                    <a:pt x="1125811" y="136136"/>
                  </a:cubicBezTo>
                  <a:lnTo>
                    <a:pt x="1125811" y="209714"/>
                  </a:lnTo>
                  <a:cubicBezTo>
                    <a:pt x="1125811" y="284899"/>
                    <a:pt x="1064861" y="345849"/>
                    <a:pt x="989675" y="345849"/>
                  </a:cubicBezTo>
                  <a:lnTo>
                    <a:pt x="136136" y="345849"/>
                  </a:lnTo>
                  <a:cubicBezTo>
                    <a:pt x="60950" y="345849"/>
                    <a:pt x="0" y="284899"/>
                    <a:pt x="0" y="209714"/>
                  </a:cubicBezTo>
                  <a:lnTo>
                    <a:pt x="0" y="136136"/>
                  </a:lnTo>
                  <a:cubicBezTo>
                    <a:pt x="0" y="60950"/>
                    <a:pt x="60950" y="0"/>
                    <a:pt x="136136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956231" y="1126345"/>
            <a:ext cx="2900329" cy="60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93134" y="2467157"/>
            <a:ext cx="1711523" cy="183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p_id</a:t>
            </a:r>
          </a:p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p_name</a:t>
            </a:r>
          </a:p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F2F2F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61025" y="5268655"/>
            <a:ext cx="2900329" cy="890981"/>
            <a:chOff x="0" y="0"/>
            <a:chExt cx="1125811" cy="345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6136" y="0"/>
                  </a:moveTo>
                  <a:lnTo>
                    <a:pt x="989675" y="0"/>
                  </a:lnTo>
                  <a:cubicBezTo>
                    <a:pt x="1064861" y="0"/>
                    <a:pt x="1125811" y="60950"/>
                    <a:pt x="1125811" y="136136"/>
                  </a:cubicBezTo>
                  <a:lnTo>
                    <a:pt x="1125811" y="209714"/>
                  </a:lnTo>
                  <a:cubicBezTo>
                    <a:pt x="1125811" y="284899"/>
                    <a:pt x="1064861" y="345849"/>
                    <a:pt x="989675" y="345849"/>
                  </a:cubicBezTo>
                  <a:lnTo>
                    <a:pt x="136136" y="345849"/>
                  </a:lnTo>
                  <a:cubicBezTo>
                    <a:pt x="60950" y="345849"/>
                    <a:pt x="0" y="284899"/>
                    <a:pt x="0" y="209714"/>
                  </a:cubicBezTo>
                  <a:lnTo>
                    <a:pt x="0" y="136136"/>
                  </a:lnTo>
                  <a:cubicBezTo>
                    <a:pt x="0" y="60950"/>
                    <a:pt x="60950" y="0"/>
                    <a:pt x="136136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861025" y="5378833"/>
            <a:ext cx="2900329" cy="60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ord_items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76432" y="6493011"/>
            <a:ext cx="1869504" cy="307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items_id</a:t>
            </a:r>
          </a:p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ord_id</a:t>
            </a:r>
          </a:p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p_id</a:t>
            </a:r>
          </a:p>
          <a:p>
            <a:pPr algn="l">
              <a:lnSpc>
                <a:spcPts val="4939"/>
              </a:lnSpc>
            </a:pPr>
            <a:r>
              <a:rPr lang="en-US" sz="35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quantity</a:t>
            </a:r>
          </a:p>
          <a:p>
            <a:pPr algn="l">
              <a:lnSpc>
                <a:spcPts val="4939"/>
              </a:lnSpc>
            </a:pPr>
          </a:p>
        </p:txBody>
      </p:sp>
    </p:spTree>
  </p:cSld>
  <p:clrMapOvr>
    <a:masterClrMapping/>
  </p:clrMapOvr>
</p:sld>
</file>

<file path=ppt/slides/slide2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363" y="2912639"/>
            <a:ext cx="17431037" cy="3952478"/>
          </a:xfrm>
          <a:custGeom>
            <a:avLst/>
            <a:gdLst/>
            <a:ahLst/>
            <a:cxnLst/>
            <a:rect r="r" b="b" t="t" l="l"/>
            <a:pathLst>
              <a:path h="3952478" w="17431037">
                <a:moveTo>
                  <a:pt x="0" y="0"/>
                </a:moveTo>
                <a:lnTo>
                  <a:pt x="17431037" y="0"/>
                </a:lnTo>
                <a:lnTo>
                  <a:pt x="17431037" y="3952478"/>
                </a:lnTo>
                <a:lnTo>
                  <a:pt x="0" y="3952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0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83555"/>
            <a:ext cx="3451395" cy="8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Result</a:t>
            </a:r>
          </a:p>
        </p:txBody>
      </p:sp>
    </p:spTree>
  </p:cSld>
  <p:clrMapOvr>
    <a:masterClrMapping/>
  </p:clrMapOvr>
</p:sld>
</file>

<file path=ppt/slides/slide20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30459" y="3532468"/>
            <a:ext cx="6827083" cy="289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7"/>
              </a:lnSpc>
            </a:pPr>
            <a:r>
              <a:rPr lang="en-US" sz="16976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VIEWS</a:t>
            </a:r>
          </a:p>
        </p:txBody>
      </p:sp>
    </p:spTree>
  </p:cSld>
  <p:clrMapOvr>
    <a:masterClrMapping/>
  </p:clrMapOvr>
</p:sld>
</file>

<file path=ppt/slides/slide2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0112" y="712359"/>
            <a:ext cx="10206715" cy="8862282"/>
          </a:xfrm>
          <a:custGeom>
            <a:avLst/>
            <a:gdLst/>
            <a:ahLst/>
            <a:cxnLst/>
            <a:rect r="r" b="b" t="t" l="l"/>
            <a:pathLst>
              <a:path h="8862282" w="10206715">
                <a:moveTo>
                  <a:pt x="0" y="0"/>
                </a:moveTo>
                <a:lnTo>
                  <a:pt x="10206714" y="0"/>
                </a:lnTo>
                <a:lnTo>
                  <a:pt x="10206714" y="8862282"/>
                </a:lnTo>
                <a:lnTo>
                  <a:pt x="0" y="8862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9245" y="4187713"/>
            <a:ext cx="11109510" cy="197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4"/>
              </a:lnSpc>
            </a:pPr>
            <a:r>
              <a:rPr lang="en-US" sz="1161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HAVING Clause</a:t>
            </a:r>
          </a:p>
        </p:txBody>
      </p:sp>
    </p:spTree>
  </p:cSld>
  <p:clrMapOvr>
    <a:masterClrMapping/>
  </p:clrMapOvr>
</p:sld>
</file>

<file path=ppt/slides/slide2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7649" y="2620140"/>
            <a:ext cx="11790009" cy="4815981"/>
          </a:xfrm>
          <a:custGeom>
            <a:avLst/>
            <a:gdLst/>
            <a:ahLst/>
            <a:cxnLst/>
            <a:rect r="r" b="b" t="t" l="l"/>
            <a:pathLst>
              <a:path h="4815981" w="11790009">
                <a:moveTo>
                  <a:pt x="0" y="0"/>
                </a:moveTo>
                <a:lnTo>
                  <a:pt x="11790009" y="0"/>
                </a:lnTo>
                <a:lnTo>
                  <a:pt x="11790009" y="4815981"/>
                </a:lnTo>
                <a:lnTo>
                  <a:pt x="0" y="481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5150" y="4274503"/>
            <a:ext cx="599769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- 2</a:t>
            </a:r>
          </a:p>
        </p:txBody>
      </p:sp>
    </p:spTree>
  </p:cSld>
  <p:clrMapOvr>
    <a:masterClrMapping/>
  </p:clrMapOvr>
</p:sld>
</file>

<file path=ppt/slides/slide2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40373" y="3977231"/>
            <a:ext cx="110072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 ROLLUP</a:t>
            </a:r>
          </a:p>
        </p:txBody>
      </p:sp>
    </p:spTree>
  </p:cSld>
  <p:clrMapOvr>
    <a:masterClrMapping/>
  </p:clrMapOvr>
</p:sld>
</file>

<file path=ppt/slides/slide2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3716" y="1028700"/>
            <a:ext cx="11599551" cy="4464343"/>
          </a:xfrm>
          <a:custGeom>
            <a:avLst/>
            <a:gdLst/>
            <a:ahLst/>
            <a:cxnLst/>
            <a:rect r="r" b="b" t="t" l="l"/>
            <a:pathLst>
              <a:path h="4464343" w="11599551">
                <a:moveTo>
                  <a:pt x="0" y="0"/>
                </a:moveTo>
                <a:lnTo>
                  <a:pt x="11599551" y="0"/>
                </a:lnTo>
                <a:lnTo>
                  <a:pt x="11599551" y="4464343"/>
                </a:lnTo>
                <a:lnTo>
                  <a:pt x="0" y="4464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3716" y="6337375"/>
            <a:ext cx="9403531" cy="2714029"/>
          </a:xfrm>
          <a:custGeom>
            <a:avLst/>
            <a:gdLst/>
            <a:ahLst/>
            <a:cxnLst/>
            <a:rect r="r" b="b" t="t" l="l"/>
            <a:pathLst>
              <a:path h="2714029" w="9403531">
                <a:moveTo>
                  <a:pt x="0" y="0"/>
                </a:moveTo>
                <a:lnTo>
                  <a:pt x="9403531" y="0"/>
                </a:lnTo>
                <a:lnTo>
                  <a:pt x="9403531" y="2714029"/>
                </a:lnTo>
                <a:lnTo>
                  <a:pt x="0" y="271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725" r="0" b="0"/>
            </a:stretch>
          </a:blipFill>
        </p:spPr>
      </p:sp>
    </p:spTree>
  </p:cSld>
  <p:clrMapOvr>
    <a:masterClrMapping/>
  </p:clrMapOvr>
</p:sld>
</file>

<file path=ppt/slides/slide2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44003" y="4274503"/>
            <a:ext cx="946918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STORED Routine</a:t>
            </a:r>
          </a:p>
        </p:txBody>
      </p:sp>
    </p:spTree>
  </p:cSld>
  <p:clrMapOvr>
    <a:masterClrMapping/>
  </p:clrMapOvr>
</p:sld>
</file>

<file path=ppt/slides/slide2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4234" y="2190480"/>
            <a:ext cx="946918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STORED Routine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47323" y="4266200"/>
            <a:ext cx="13454832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SQL statement or a set of SQL Statement that can be stored on database server which can be call no. of times.</a:t>
            </a:r>
          </a:p>
        </p:txBody>
      </p:sp>
    </p:spTree>
  </p:cSld>
  <p:clrMapOvr>
    <a:masterClrMapping/>
  </p:clrMapOvr>
</p:sld>
</file>

<file path=ppt/slides/slide21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4046" y="2078685"/>
            <a:ext cx="167599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STORED Routine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61229" y="4794109"/>
            <a:ext cx="861953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STORED Procedure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defined Functions</a:t>
            </a:r>
          </a:p>
        </p:txBody>
      </p:sp>
    </p:spTree>
  </p:cSld>
  <p:clrMapOvr>
    <a:masterClrMapping/>
  </p:clrMapOvr>
</p:sld>
</file>

<file path=ppt/slides/slide2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3743" y="4274503"/>
            <a:ext cx="1096044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STORED Procedure</a:t>
            </a:r>
          </a:p>
        </p:txBody>
      </p:sp>
    </p:spTree>
  </p:cSld>
  <p:clrMapOvr>
    <a:masterClrMapping/>
  </p:clrMapOvr>
</p:sld>
</file>

<file path=ppt/slides/slide2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4220" y="1250983"/>
            <a:ext cx="9004968" cy="1154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5"/>
              </a:lnSpc>
              <a:spcBef>
                <a:spcPct val="0"/>
              </a:spcBef>
            </a:pPr>
            <a:r>
              <a:rPr lang="en-US" b="true" sz="6768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STORED PROCEDURE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88330" y="3467941"/>
            <a:ext cx="14134362" cy="35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50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of SQL statements and procedural logic that can perform operations such as inserting, updating, deleting, and querying data. </a:t>
            </a:r>
          </a:p>
        </p:txBody>
      </p:sp>
    </p:spTree>
  </p:cSld>
  <p:clrMapOvr>
    <a:masterClrMapping/>
  </p:clrMapOvr>
</p:sld>
</file>

<file path=ppt/slides/slide2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721" y="2391159"/>
            <a:ext cx="16798557" cy="4894224"/>
          </a:xfrm>
          <a:custGeom>
            <a:avLst/>
            <a:gdLst/>
            <a:ahLst/>
            <a:cxnLst/>
            <a:rect r="r" b="b" t="t" l="l"/>
            <a:pathLst>
              <a:path h="4894224" w="16798557">
                <a:moveTo>
                  <a:pt x="0" y="0"/>
                </a:moveTo>
                <a:lnTo>
                  <a:pt x="16798558" y="0"/>
                </a:lnTo>
                <a:lnTo>
                  <a:pt x="16798558" y="4894223"/>
                </a:lnTo>
                <a:lnTo>
                  <a:pt x="0" y="4894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9529" y="962025"/>
            <a:ext cx="14978660" cy="752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OR REPLACE PROCEDURE </a:t>
            </a:r>
            <a:r>
              <a:rPr lang="en-US" sz="355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update_emp_salary</a:t>
            </a: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3550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p_employee_id INT,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p_new_salary NUMERIC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LANGUAGE plpgsql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3550" b="true">
                <a:solidFill>
                  <a:srgbClr val="F2F2F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$$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BEGIN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UPDATE employees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SET </a:t>
            </a:r>
            <a:r>
              <a:rPr lang="en-US" sz="3550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</a:t>
            </a: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= </a:t>
            </a:r>
            <a:r>
              <a:rPr lang="en-US" sz="3550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p_new_salary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WHERE </a:t>
            </a:r>
            <a:r>
              <a:rPr lang="en-US" sz="3550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emp_id </a:t>
            </a: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 </a:t>
            </a:r>
            <a:r>
              <a:rPr lang="en-US" sz="3550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p_employee_id</a:t>
            </a: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END;</a:t>
            </a:r>
          </a:p>
          <a:p>
            <a:pPr algn="l">
              <a:lnSpc>
                <a:spcPts val="4970"/>
              </a:lnSpc>
            </a:pPr>
            <a:r>
              <a:rPr lang="en-US" sz="3550" b="true">
                <a:solidFill>
                  <a:srgbClr val="F2F2F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$$</a:t>
            </a:r>
            <a:r>
              <a:rPr lang="en-US" sz="3550" b="true">
                <a:solidFill>
                  <a:srgbClr val="5EBCE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</p:txBody>
      </p:sp>
    </p:spTree>
  </p:cSld>
  <p:clrMapOvr>
    <a:masterClrMapping/>
  </p:clrMapOvr>
</p:sld>
</file>

<file path=ppt/slides/slide21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2668" y="683458"/>
            <a:ext cx="16163439" cy="863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OR REPLACE PROCEDURE </a:t>
            </a:r>
            <a:r>
              <a:rPr lang="en-US" sz="3485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add_employee</a:t>
            </a: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  <a:r>
              <a:rPr lang="en-US" sz="3485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p_fname VARCHAR,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p_lname VARCHAR,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p_email VARCHAR,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p_dept VARCHAR,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p_salary NUMERIC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LANGUAGE plpgsql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3485" b="true">
                <a:solidFill>
                  <a:srgbClr val="E8EE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$$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BEGIN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INSERT INTO employees (</a:t>
            </a:r>
            <a:r>
              <a:rPr lang="en-US" sz="3485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fname, lname, email, dept, salary</a:t>
            </a: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VALUES (</a:t>
            </a:r>
            <a:r>
              <a:rPr lang="en-US" sz="3485" b="true">
                <a:solidFill>
                  <a:srgbClr val="B678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p_fname, p_lname, p_email, p_dept, p_salary</a:t>
            </a: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);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END;</a:t>
            </a:r>
          </a:p>
          <a:p>
            <a:pPr algn="l">
              <a:lnSpc>
                <a:spcPts val="4879"/>
              </a:lnSpc>
            </a:pPr>
            <a:r>
              <a:rPr lang="en-US" sz="3485" b="true">
                <a:solidFill>
                  <a:srgbClr val="E8EE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$$;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3484" y="1346895"/>
            <a:ext cx="13163312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Creating, connect, listing, droping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CRUD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- New collection</a:t>
            </a:r>
          </a:p>
          <a:p>
            <a:pPr algn="l" marL="3368038" indent="-842010" lvl="3">
              <a:lnSpc>
                <a:spcPts val="7279"/>
              </a:lnSpc>
              <a:buFont typeface="Arial"/>
              <a:buChar char="￭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Inserting data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Read - How to read data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 data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Delete data</a:t>
            </a:r>
          </a:p>
        </p:txBody>
      </p:sp>
    </p:spTree>
  </p:cSld>
  <p:clrMapOvr>
    <a:masterClrMapping/>
  </p:clrMapOvr>
</p:sld>
</file>

<file path=ppt/slides/slide2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2693" y="1967114"/>
            <a:ext cx="15742615" cy="15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DEFINED FUNCTIONS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59022" y="4342060"/>
            <a:ext cx="12569955" cy="27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 function created by the user to perform specific operations and return a value.</a:t>
            </a:r>
          </a:p>
        </p:txBody>
      </p:sp>
    </p:spTree>
  </p:cSld>
  <p:clrMapOvr>
    <a:masterClrMapping/>
  </p:clrMapOvr>
</p:sld>
</file>

<file path=ppt/slides/slide2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09725"/>
            <a:ext cx="16230600" cy="6573393"/>
          </a:xfrm>
          <a:custGeom>
            <a:avLst/>
            <a:gdLst/>
            <a:ahLst/>
            <a:cxnLst/>
            <a:rect r="r" b="b" t="t" l="l"/>
            <a:pathLst>
              <a:path h="6573393" w="16230600">
                <a:moveTo>
                  <a:pt x="0" y="0"/>
                </a:moveTo>
                <a:lnTo>
                  <a:pt x="16230600" y="0"/>
                </a:lnTo>
                <a:lnTo>
                  <a:pt x="16230600" y="6573393"/>
                </a:lnTo>
                <a:lnTo>
                  <a:pt x="0" y="657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1247" y="3710172"/>
            <a:ext cx="13404028" cy="181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 name of the employees in each department having maximum salary.</a:t>
            </a:r>
          </a:p>
        </p:txBody>
      </p:sp>
    </p:spTree>
  </p:cSld>
  <p:clrMapOvr>
    <a:masterClrMapping/>
  </p:clrMapOvr>
</p:sld>
</file>

<file path=ppt/slides/slide22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3371" y="253241"/>
            <a:ext cx="16000807" cy="987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38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OR REPLACE FUNCTION dept_max_sal_emp1(dept_name VARCHAR)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RETURNS TABLE(emp_id INT, fname VARCHAR, salary NUMERIC) 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$$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BEGIN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RETURN QUERY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SELECT 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e.emp_id,  e.fname, e.salary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FROM 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employees e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WHERE 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e.dept = dept_name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AND e.salary = (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SELECT MAX(emp.salary)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FROM employees emp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WHERE emp.dept = dept_name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);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END;</a:t>
            </a:r>
          </a:p>
          <a:p>
            <a:pPr algn="l">
              <a:lnSpc>
                <a:spcPts val="4182"/>
              </a:lnSpc>
            </a:pPr>
            <a:r>
              <a:rPr lang="en-US" sz="2987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$$ LANGUAGE plpgsql;</a:t>
            </a:r>
          </a:p>
          <a:p>
            <a:pPr algn="l">
              <a:lnSpc>
                <a:spcPts val="2945"/>
              </a:lnSpc>
            </a:pPr>
          </a:p>
        </p:txBody>
      </p:sp>
    </p:spTree>
  </p:cSld>
  <p:clrMapOvr>
    <a:masterClrMapping/>
  </p:clrMapOvr>
</p:sld>
</file>

<file path=ppt/slides/slide2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8776" y="3576955"/>
            <a:ext cx="12461252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WINDOW FUNCTIONS</a:t>
            </a:r>
          </a:p>
        </p:txBody>
      </p:sp>
    </p:spTree>
  </p:cSld>
  <p:clrMapOvr>
    <a:masterClrMapping/>
  </p:clrMapOvr>
</p:sld>
</file>

<file path=ppt/slides/slide22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4037" y="1591623"/>
            <a:ext cx="16113081" cy="550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Window functions, also known as analytic functions allow you to perform calculations across a set of rows related to the current row. </a:t>
            </a:r>
          </a:p>
          <a:p>
            <a:pPr algn="l">
              <a:lnSpc>
                <a:spcPts val="7279"/>
              </a:lnSpc>
            </a:pP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Defined by an </a:t>
            </a:r>
            <a:r>
              <a:rPr lang="en-US" sz="5199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OVER()</a:t>
            </a: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clause.</a:t>
            </a:r>
          </a:p>
        </p:txBody>
      </p:sp>
    </p:spTree>
  </p:cSld>
  <p:clrMapOvr>
    <a:masterClrMapping/>
  </p:clrMapOvr>
</p:sld>
</file>

<file path=ppt/slides/slide22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31570"/>
            <a:ext cx="15616133" cy="90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4"/>
              </a:lnSpc>
              <a:spcBef>
                <a:spcPct val="0"/>
              </a:spcBef>
            </a:pPr>
            <a:r>
              <a:rPr lang="en-US" b="true" sz="39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 of Window Functions</a:t>
            </a:r>
          </a:p>
          <a:p>
            <a:pPr algn="l">
              <a:lnSpc>
                <a:spcPts val="5534"/>
              </a:lnSpc>
              <a:spcBef>
                <a:spcPct val="0"/>
              </a:spcBef>
            </a:pPr>
          </a:p>
          <a:p>
            <a:pPr algn="l" marL="853529" indent="-426765" lvl="1">
              <a:lnSpc>
                <a:spcPts val="5534"/>
              </a:lnSpc>
              <a:buFont typeface="Arial"/>
              <a:buChar char="•"/>
            </a:pPr>
            <a:r>
              <a:rPr lang="en-US" b="true" sz="39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Advanced Analytics: They enable complex calculations like running totals, moving averages, rank calculations, and cumulative distributions.</a:t>
            </a:r>
          </a:p>
          <a:p>
            <a:pPr algn="l">
              <a:lnSpc>
                <a:spcPts val="5534"/>
              </a:lnSpc>
            </a:pPr>
          </a:p>
          <a:p>
            <a:pPr algn="l" marL="853529" indent="-426765" lvl="1">
              <a:lnSpc>
                <a:spcPts val="5534"/>
              </a:lnSpc>
              <a:buFont typeface="Arial"/>
              <a:buChar char="•"/>
            </a:pPr>
            <a:r>
              <a:rPr lang="en-US" b="true" sz="39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Non-Aggregating: Unlike aggregate functions, window functions do not collapse rows. This means you can calculate aggregates while retaining individual row details.</a:t>
            </a:r>
          </a:p>
          <a:p>
            <a:pPr algn="l">
              <a:lnSpc>
                <a:spcPts val="5534"/>
              </a:lnSpc>
            </a:pPr>
          </a:p>
          <a:p>
            <a:pPr algn="l" marL="853529" indent="-426765" lvl="1">
              <a:lnSpc>
                <a:spcPts val="5534"/>
              </a:lnSpc>
              <a:buFont typeface="Arial"/>
              <a:buChar char="•"/>
            </a:pPr>
            <a:r>
              <a:rPr lang="en-US" b="true" sz="39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Flexibility: They can be used in various clauses of SQL, such as SELECT, ORDER BY, and HAVING, providing a lot of flexibility in writing queries.</a:t>
            </a:r>
          </a:p>
        </p:txBody>
      </p:sp>
    </p:spTree>
  </p:cSld>
  <p:clrMapOvr>
    <a:masterClrMapping/>
  </p:clrMapOvr>
</p:sld>
</file>

<file path=ppt/slides/slide22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9241" y="1294275"/>
            <a:ext cx="6398493" cy="662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1071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ROW_NUMBER()</a:t>
            </a:r>
          </a:p>
          <a:p>
            <a:pPr algn="l" marL="1122679" indent="-561340" lvl="1">
              <a:lnSpc>
                <a:spcPts val="1071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RANK()</a:t>
            </a:r>
          </a:p>
          <a:p>
            <a:pPr algn="l" marL="1122679" indent="-561340" lvl="1">
              <a:lnSpc>
                <a:spcPts val="1071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DENSE_RANK()</a:t>
            </a:r>
          </a:p>
          <a:p>
            <a:pPr algn="l" marL="1122679" indent="-561340" lvl="1">
              <a:lnSpc>
                <a:spcPts val="1071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LAG()</a:t>
            </a:r>
          </a:p>
          <a:p>
            <a:pPr algn="l" marL="1122679" indent="-561340" lvl="1">
              <a:lnSpc>
                <a:spcPts val="1071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LEAD()</a:t>
            </a:r>
          </a:p>
        </p:txBody>
      </p:sp>
    </p:spTree>
  </p:cSld>
  <p:clrMapOvr>
    <a:masterClrMapping/>
  </p:clrMapOvr>
</p:sld>
</file>

<file path=ppt/slides/slide2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9784" y="2541110"/>
            <a:ext cx="14535261" cy="3953104"/>
          </a:xfrm>
          <a:custGeom>
            <a:avLst/>
            <a:gdLst/>
            <a:ahLst/>
            <a:cxnLst/>
            <a:rect r="r" b="b" t="t" l="l"/>
            <a:pathLst>
              <a:path h="3953104" w="14535261">
                <a:moveTo>
                  <a:pt x="0" y="0"/>
                </a:moveTo>
                <a:lnTo>
                  <a:pt x="14535261" y="0"/>
                </a:lnTo>
                <a:lnTo>
                  <a:pt x="14535261" y="3953104"/>
                </a:lnTo>
                <a:lnTo>
                  <a:pt x="0" y="395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42053" y="3520164"/>
            <a:ext cx="9290490" cy="172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15"/>
              </a:lnSpc>
            </a:pPr>
            <a:r>
              <a:rPr lang="en-US" b="true" sz="10082" spc="1119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Databases</a:t>
            </a:r>
          </a:p>
        </p:txBody>
      </p:sp>
    </p:spTree>
  </p:cSld>
  <p:clrMapOvr>
    <a:masterClrMapping/>
  </p:clrMapOvr>
</p:sld>
</file>

<file path=ppt/slides/slide23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39531" y="3388279"/>
            <a:ext cx="2912410" cy="205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46"/>
              </a:lnSpc>
            </a:pPr>
            <a:r>
              <a:rPr lang="en-US" sz="12032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51350" y="5527936"/>
            <a:ext cx="10991987" cy="114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7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Common Table Expression</a:t>
            </a:r>
          </a:p>
        </p:txBody>
      </p:sp>
    </p:spTree>
  </p:cSld>
  <p:clrMapOvr>
    <a:masterClrMapping/>
  </p:clrMapOvr>
</p:sld>
</file>

<file path=ppt/slides/slide23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3584" y="3266553"/>
            <a:ext cx="14111063" cy="365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 (Common Table Expression) is a temporary result set that you can define within a query to simplify complex SQL statements.</a:t>
            </a:r>
          </a:p>
        </p:txBody>
      </p:sp>
    </p:spTree>
  </p:cSld>
  <p:clrMapOvr>
    <a:masterClrMapping/>
  </p:clrMapOvr>
</p:sld>
</file>

<file path=ppt/slides/slide2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580" y="1267471"/>
            <a:ext cx="16847071" cy="7496245"/>
          </a:xfrm>
          <a:custGeom>
            <a:avLst/>
            <a:gdLst/>
            <a:ahLst/>
            <a:cxnLst/>
            <a:rect r="r" b="b" t="t" l="l"/>
            <a:pathLst>
              <a:path h="7496245" w="16847071">
                <a:moveTo>
                  <a:pt x="0" y="0"/>
                </a:moveTo>
                <a:lnTo>
                  <a:pt x="16847071" y="0"/>
                </a:lnTo>
                <a:lnTo>
                  <a:pt x="16847071" y="7496245"/>
                </a:lnTo>
                <a:lnTo>
                  <a:pt x="0" y="749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54916" y="1595157"/>
            <a:ext cx="14111063" cy="550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Cases - 1</a:t>
            </a:r>
          </a:p>
          <a:p>
            <a:pPr algn="l">
              <a:lnSpc>
                <a:spcPts val="7279"/>
              </a:lnSpc>
            </a:pP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want to calculate the average salary per department and then find all employees whose salary is above the average salary of their department.</a:t>
            </a:r>
          </a:p>
        </p:txBody>
      </p:sp>
    </p:spTree>
  </p:cSld>
  <p:clrMapOvr>
    <a:masterClrMapping/>
  </p:clrMapOvr>
</p:sld>
</file>

<file path=ppt/slides/slide2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936" y="2277917"/>
            <a:ext cx="16408364" cy="4978447"/>
          </a:xfrm>
          <a:custGeom>
            <a:avLst/>
            <a:gdLst/>
            <a:ahLst/>
            <a:cxnLst/>
            <a:rect r="r" b="b" t="t" l="l"/>
            <a:pathLst>
              <a:path h="4978447" w="16408364">
                <a:moveTo>
                  <a:pt x="0" y="0"/>
                </a:moveTo>
                <a:lnTo>
                  <a:pt x="16408364" y="0"/>
                </a:lnTo>
                <a:lnTo>
                  <a:pt x="16408364" y="4978446"/>
                </a:lnTo>
                <a:lnTo>
                  <a:pt x="0" y="4978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6479" y="584318"/>
            <a:ext cx="15455042" cy="867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WITH AvgSal AS (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</a:t>
            </a: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dept,  AVG(salary) AS avg_salary     FROM   employees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GROUP BY 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dept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)</a:t>
            </a:r>
          </a:p>
          <a:p>
            <a:pPr algn="l">
              <a:lnSpc>
                <a:spcPts val="4331"/>
              </a:lnSpc>
            </a:pP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e.emp_id,     e.fname,     e.dept,     e.salary, 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a.avg_salary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FROM 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employees e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JOIN 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</a:t>
            </a:r>
            <a:r>
              <a:rPr lang="en-US" sz="3093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AvgSal</a:t>
            </a: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a ON e.dept = a.dept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WHERE </a:t>
            </a:r>
          </a:p>
          <a:p>
            <a:pPr algn="l">
              <a:lnSpc>
                <a:spcPts val="4331"/>
              </a:lnSpc>
            </a:pPr>
            <a:r>
              <a:rPr lang="en-US" sz="3093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e.salary &gt; a.avg_salary;</a:t>
            </a:r>
          </a:p>
        </p:txBody>
      </p:sp>
    </p:spTree>
  </p:cSld>
  <p:clrMapOvr>
    <a:masterClrMapping/>
  </p:clrMapOvr>
</p:sld>
</file>

<file path=ppt/slides/slide23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88468" y="2769114"/>
            <a:ext cx="14111063" cy="365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Cases - 2</a:t>
            </a:r>
          </a:p>
          <a:p>
            <a:pPr algn="l">
              <a:lnSpc>
                <a:spcPts val="7279"/>
              </a:lnSpc>
            </a:pP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want to find the highest-paid employee in each department.</a:t>
            </a:r>
          </a:p>
        </p:txBody>
      </p:sp>
    </p:spTree>
  </p:cSld>
  <p:clrMapOvr>
    <a:masterClrMapping/>
  </p:clrMapOvr>
</p:sld>
</file>

<file path=ppt/slides/slide2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694" y="2043690"/>
            <a:ext cx="16730606" cy="5269343"/>
          </a:xfrm>
          <a:custGeom>
            <a:avLst/>
            <a:gdLst/>
            <a:ahLst/>
            <a:cxnLst/>
            <a:rect r="r" b="b" t="t" l="l"/>
            <a:pathLst>
              <a:path h="5269343" w="16730606">
                <a:moveTo>
                  <a:pt x="0" y="0"/>
                </a:moveTo>
                <a:lnTo>
                  <a:pt x="16730606" y="0"/>
                </a:lnTo>
                <a:lnTo>
                  <a:pt x="16730606" y="5269342"/>
                </a:lnTo>
                <a:lnTo>
                  <a:pt x="0" y="5269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6479" y="603368"/>
            <a:ext cx="11851375" cy="872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WITH HighestPaid AS (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SELECT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dept,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MAX(salary) AS max_salary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FROM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employees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GROUP BY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dept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)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e.emp_id,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e.fname,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e.lname,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e.desig,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e.dept,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e.salary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FROM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employees e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JOIN </a:t>
            </a:r>
          </a:p>
          <a:p>
            <a:pPr algn="l">
              <a:lnSpc>
                <a:spcPts val="3321"/>
              </a:lnSpc>
            </a:pPr>
            <a:r>
              <a:rPr lang="en-US" sz="2372" b="true">
                <a:solidFill>
                  <a:srgbClr val="E6DE2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HighestPaid h ON e.dept = h.dept AND e.salary = h.max_salary;</a:t>
            </a:r>
          </a:p>
          <a:p>
            <a:pPr algn="l">
              <a:lnSpc>
                <a:spcPts val="3321"/>
              </a:lnSpc>
            </a:pPr>
          </a:p>
        </p:txBody>
      </p:sp>
    </p:spTree>
  </p:cSld>
  <p:clrMapOvr>
    <a:masterClrMapping/>
  </p:clrMapOvr>
</p:sld>
</file>

<file path=ppt/slides/slide23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2229" y="2563111"/>
            <a:ext cx="15472327" cy="365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Points: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Once CTE has been created it can only be used once. It will not be persisted.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7337" y="1962445"/>
            <a:ext cx="15415461" cy="649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List down existing databases</a:t>
            </a:r>
          </a:p>
          <a:p>
            <a:pPr algn="just">
              <a:lnSpc>
                <a:spcPts val="8516"/>
              </a:lnSpc>
            </a:pPr>
          </a:p>
          <a:p>
            <a:pPr algn="just" marL="967934" indent="-483967" lvl="1">
              <a:lnSpc>
                <a:spcPts val="9728"/>
              </a:lnSpc>
              <a:buFont typeface="Arial"/>
              <a:buChar char="•"/>
            </a:pPr>
            <a:r>
              <a:rPr lang="en-US" b="true" sz="4483" spc="497">
                <a:solidFill>
                  <a:srgbClr val="7ED957"/>
                </a:solidFill>
                <a:latin typeface="Barlow Black"/>
                <a:ea typeface="Barlow Black"/>
                <a:cs typeface="Barlow Black"/>
                <a:sym typeface="Barlow Black"/>
              </a:rPr>
              <a:t>SELECT datname FROM pg_database;</a:t>
            </a:r>
          </a:p>
          <a:p>
            <a:pPr algn="just" marL="967934" indent="-483967" lvl="1">
              <a:lnSpc>
                <a:spcPts val="9728"/>
              </a:lnSpc>
              <a:buFont typeface="Arial"/>
              <a:buChar char="•"/>
            </a:pPr>
            <a:r>
              <a:rPr lang="en-US" b="true" sz="4483" spc="497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\l</a:t>
            </a:r>
          </a:p>
          <a:p>
            <a:pPr algn="just" marL="967934" indent="-483967" lvl="1">
              <a:lnSpc>
                <a:spcPts val="9728"/>
              </a:lnSpc>
              <a:buFont typeface="Arial"/>
              <a:buChar char="•"/>
            </a:pPr>
          </a:p>
          <a:p>
            <a:pPr algn="l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24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46475" y="1602992"/>
            <a:ext cx="7595051" cy="205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46"/>
              </a:lnSpc>
            </a:pPr>
            <a:r>
              <a:rPr lang="en-US" sz="12032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TRIGGERS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86797" y="4065382"/>
            <a:ext cx="14550081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Triggers are special procedures in a database that automatically execute predefined actions in response to certain events on a specified table or view.</a:t>
            </a:r>
          </a:p>
        </p:txBody>
      </p:sp>
    </p:spTree>
  </p:cSld>
  <p:clrMapOvr>
    <a:masterClrMapping/>
  </p:clrMapOvr>
</p:sld>
</file>

<file path=ppt/slides/slide2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145" y="3255551"/>
            <a:ext cx="17351665" cy="3775897"/>
          </a:xfrm>
          <a:custGeom>
            <a:avLst/>
            <a:gdLst/>
            <a:ahLst/>
            <a:cxnLst/>
            <a:rect r="r" b="b" t="t" l="l"/>
            <a:pathLst>
              <a:path h="3775897" w="17351665">
                <a:moveTo>
                  <a:pt x="0" y="0"/>
                </a:moveTo>
                <a:lnTo>
                  <a:pt x="17351665" y="0"/>
                </a:lnTo>
                <a:lnTo>
                  <a:pt x="17351665" y="3775898"/>
                </a:lnTo>
                <a:lnTo>
                  <a:pt x="0" y="377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585" y="1986349"/>
            <a:ext cx="15898394" cy="5370124"/>
          </a:xfrm>
          <a:custGeom>
            <a:avLst/>
            <a:gdLst/>
            <a:ahLst/>
            <a:cxnLst/>
            <a:rect r="r" b="b" t="t" l="l"/>
            <a:pathLst>
              <a:path h="5370124" w="15898394">
                <a:moveTo>
                  <a:pt x="0" y="0"/>
                </a:moveTo>
                <a:lnTo>
                  <a:pt x="15898394" y="0"/>
                </a:lnTo>
                <a:lnTo>
                  <a:pt x="15898394" y="5370124"/>
                </a:lnTo>
                <a:lnTo>
                  <a:pt x="0" y="537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4223" y="1556016"/>
            <a:ext cx="51699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43B0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Case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34682" y="3849138"/>
            <a:ext cx="14689095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Trigger so that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we insert/update negative salary in a table, it will be triggered and set it to 0.</a:t>
            </a:r>
          </a:p>
        </p:txBody>
      </p:sp>
    </p:spTree>
  </p:cSld>
  <p:clrMapOvr>
    <a:masterClrMapping/>
  </p:clrMapOvr>
</p:sld>
</file>

<file path=ppt/slides/slide2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694" y="494033"/>
            <a:ext cx="13270167" cy="9264593"/>
          </a:xfrm>
          <a:custGeom>
            <a:avLst/>
            <a:gdLst/>
            <a:ahLst/>
            <a:cxnLst/>
            <a:rect r="r" b="b" t="t" l="l"/>
            <a:pathLst>
              <a:path h="9264593" w="13270167">
                <a:moveTo>
                  <a:pt x="0" y="0"/>
                </a:moveTo>
                <a:lnTo>
                  <a:pt x="13270168" y="0"/>
                </a:lnTo>
                <a:lnTo>
                  <a:pt x="13270168" y="9264593"/>
                </a:lnTo>
                <a:lnTo>
                  <a:pt x="0" y="9264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0895" y="4274503"/>
            <a:ext cx="1506621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CASCADE ON DELETE</a:t>
            </a:r>
          </a:p>
        </p:txBody>
      </p:sp>
    </p:spTree>
  </p:cSld>
  <p:clrMapOvr>
    <a:masterClrMapping/>
  </p:clrMapOvr>
</p:sld>
</file>

<file path=ppt/slides/slide2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134" y="1180005"/>
            <a:ext cx="11269679" cy="2510713"/>
          </a:xfrm>
          <a:custGeom>
            <a:avLst/>
            <a:gdLst/>
            <a:ahLst/>
            <a:cxnLst/>
            <a:rect r="r" b="b" t="t" l="l"/>
            <a:pathLst>
              <a:path h="2510713" w="11269679">
                <a:moveTo>
                  <a:pt x="0" y="0"/>
                </a:moveTo>
                <a:lnTo>
                  <a:pt x="11269679" y="0"/>
                </a:lnTo>
                <a:lnTo>
                  <a:pt x="11269679" y="2510713"/>
                </a:lnTo>
                <a:lnTo>
                  <a:pt x="0" y="2510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5670" y="5078564"/>
            <a:ext cx="13278299" cy="2365365"/>
          </a:xfrm>
          <a:custGeom>
            <a:avLst/>
            <a:gdLst/>
            <a:ahLst/>
            <a:cxnLst/>
            <a:rect r="r" b="b" t="t" l="l"/>
            <a:pathLst>
              <a:path h="2365365" w="13278299">
                <a:moveTo>
                  <a:pt x="0" y="0"/>
                </a:moveTo>
                <a:lnTo>
                  <a:pt x="13278299" y="0"/>
                </a:lnTo>
                <a:lnTo>
                  <a:pt x="13278299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2231" y="1974471"/>
            <a:ext cx="3000588" cy="921781"/>
            <a:chOff x="0" y="0"/>
            <a:chExt cx="1125811" cy="345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2231" y="5604674"/>
            <a:ext cx="3000588" cy="921781"/>
            <a:chOff x="0" y="0"/>
            <a:chExt cx="1125811" cy="345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5811" cy="345849"/>
            </a:xfrm>
            <a:custGeom>
              <a:avLst/>
              <a:gdLst/>
              <a:ahLst/>
              <a:cxnLst/>
              <a:rect r="r" b="b" t="t" l="l"/>
              <a:pathLst>
                <a:path h="345849" w="1125811">
                  <a:moveTo>
                    <a:pt x="131587" y="0"/>
                  </a:moveTo>
                  <a:lnTo>
                    <a:pt x="994224" y="0"/>
                  </a:lnTo>
                  <a:cubicBezTo>
                    <a:pt x="1029123" y="0"/>
                    <a:pt x="1062593" y="13864"/>
                    <a:pt x="1087270" y="38541"/>
                  </a:cubicBezTo>
                  <a:cubicBezTo>
                    <a:pt x="1111947" y="63218"/>
                    <a:pt x="1125811" y="96688"/>
                    <a:pt x="1125811" y="131587"/>
                  </a:cubicBezTo>
                  <a:lnTo>
                    <a:pt x="1125811" y="214262"/>
                  </a:lnTo>
                  <a:cubicBezTo>
                    <a:pt x="1125811" y="249161"/>
                    <a:pt x="1111947" y="282631"/>
                    <a:pt x="1087270" y="307308"/>
                  </a:cubicBezTo>
                  <a:cubicBezTo>
                    <a:pt x="1062593" y="331986"/>
                    <a:pt x="1029123" y="345849"/>
                    <a:pt x="994224" y="345849"/>
                  </a:cubicBezTo>
                  <a:lnTo>
                    <a:pt x="131587" y="345849"/>
                  </a:lnTo>
                  <a:cubicBezTo>
                    <a:pt x="96688" y="345849"/>
                    <a:pt x="63218" y="331986"/>
                    <a:pt x="38541" y="307308"/>
                  </a:cubicBezTo>
                  <a:cubicBezTo>
                    <a:pt x="13864" y="282631"/>
                    <a:pt x="0" y="249161"/>
                    <a:pt x="0" y="214262"/>
                  </a:cubicBezTo>
                  <a:lnTo>
                    <a:pt x="0" y="131587"/>
                  </a:lnTo>
                  <a:cubicBezTo>
                    <a:pt x="0" y="96688"/>
                    <a:pt x="13864" y="63218"/>
                    <a:pt x="38541" y="38541"/>
                  </a:cubicBezTo>
                  <a:cubicBezTo>
                    <a:pt x="63218" y="13864"/>
                    <a:pt x="96688" y="0"/>
                    <a:pt x="13158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25811" cy="40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13134" y="1028700"/>
            <a:ext cx="3086100" cy="2793855"/>
            <a:chOff x="0" y="0"/>
            <a:chExt cx="812800" cy="735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35830"/>
            </a:xfrm>
            <a:custGeom>
              <a:avLst/>
              <a:gdLst/>
              <a:ahLst/>
              <a:cxnLst/>
              <a:rect r="r" b="b" t="t" l="l"/>
              <a:pathLst>
                <a:path h="7358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35830"/>
                  </a:lnTo>
                  <a:lnTo>
                    <a:pt x="0" y="735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79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835403" y="5078564"/>
            <a:ext cx="13170783" cy="2365365"/>
          </a:xfrm>
          <a:custGeom>
            <a:avLst/>
            <a:gdLst/>
            <a:ahLst/>
            <a:cxnLst/>
            <a:rect r="r" b="b" t="t" l="l"/>
            <a:pathLst>
              <a:path h="2365365" w="13170783">
                <a:moveTo>
                  <a:pt x="0" y="0"/>
                </a:moveTo>
                <a:lnTo>
                  <a:pt x="13170783" y="0"/>
                </a:lnTo>
                <a:lnTo>
                  <a:pt x="13170783" y="2365365"/>
                </a:lnTo>
                <a:lnTo>
                  <a:pt x="0" y="2365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318766" y="4946560"/>
            <a:ext cx="2940534" cy="2633828"/>
            <a:chOff x="0" y="0"/>
            <a:chExt cx="774462" cy="6936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4462" cy="693683"/>
            </a:xfrm>
            <a:custGeom>
              <a:avLst/>
              <a:gdLst/>
              <a:ahLst/>
              <a:cxnLst/>
              <a:rect r="r" b="b" t="t" l="l"/>
              <a:pathLst>
                <a:path h="693683" w="774462">
                  <a:moveTo>
                    <a:pt x="0" y="0"/>
                  </a:moveTo>
                  <a:lnTo>
                    <a:pt x="774462" y="0"/>
                  </a:lnTo>
                  <a:lnTo>
                    <a:pt x="774462" y="693683"/>
                  </a:lnTo>
                  <a:lnTo>
                    <a:pt x="0" y="693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EA43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74462" cy="750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2231" y="2090764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2231" y="5720966"/>
            <a:ext cx="3000588" cy="6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28972" y="400690"/>
            <a:ext cx="2275731" cy="51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84431" y="4197284"/>
            <a:ext cx="2209205" cy="51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Foreign Key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79726" y="4475270"/>
            <a:ext cx="1875148" cy="42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</a:t>
            </a:r>
          </a:p>
        </p:txBody>
      </p:sp>
    </p:spTree>
  </p:cSld>
  <p:clrMapOvr>
    <a:masterClrMapping/>
  </p:clrMapOvr>
</p:sld>
</file>

<file path=ppt/slides/slide2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71659"/>
            <a:ext cx="16230600" cy="3543681"/>
          </a:xfrm>
          <a:custGeom>
            <a:avLst/>
            <a:gdLst/>
            <a:ahLst/>
            <a:cxnLst/>
            <a:rect r="r" b="b" t="t" l="l"/>
            <a:pathLst>
              <a:path h="3543681" w="16230600">
                <a:moveTo>
                  <a:pt x="0" y="0"/>
                </a:moveTo>
                <a:lnTo>
                  <a:pt x="16230600" y="0"/>
                </a:lnTo>
                <a:lnTo>
                  <a:pt x="16230600" y="3543682"/>
                </a:lnTo>
                <a:lnTo>
                  <a:pt x="0" y="3543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0922" y="761741"/>
            <a:ext cx="15415461" cy="8050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Some Important Queries in starting</a:t>
            </a:r>
          </a:p>
          <a:p>
            <a:pPr algn="just">
              <a:lnSpc>
                <a:spcPts val="8516"/>
              </a:lnSpc>
            </a:pPr>
          </a:p>
          <a:p>
            <a:pPr algn="just" marL="967934" indent="-483967" lvl="1">
              <a:lnSpc>
                <a:spcPts val="6680"/>
              </a:lnSpc>
              <a:buFont typeface="Arial"/>
              <a:buChar char="•"/>
            </a:pPr>
            <a:r>
              <a:rPr lang="en-US" b="true" sz="4483" spc="497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\l         </a:t>
            </a:r>
            <a:r>
              <a:rPr lang="en-US" b="true" sz="4483" spc="497">
                <a:solidFill>
                  <a:srgbClr val="5EBCE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- list all databases</a:t>
            </a:r>
          </a:p>
          <a:p>
            <a:pPr algn="just" marL="967934" indent="-483967" lvl="1">
              <a:lnSpc>
                <a:spcPts val="6680"/>
              </a:lnSpc>
              <a:buFont typeface="Arial"/>
              <a:buChar char="•"/>
            </a:pPr>
            <a:r>
              <a:rPr lang="en-US" b="true" sz="4483" spc="497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\q         </a:t>
            </a:r>
            <a:r>
              <a:rPr lang="en-US" b="true" sz="4483" spc="497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- quit</a:t>
            </a:r>
          </a:p>
          <a:p>
            <a:pPr algn="just" marL="967934" indent="-483967" lvl="1">
              <a:lnSpc>
                <a:spcPts val="6680"/>
              </a:lnSpc>
              <a:buFont typeface="Arial"/>
              <a:buChar char="•"/>
            </a:pPr>
            <a:r>
              <a:rPr lang="en-US" b="true" sz="4483" spc="497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\c db_name </a:t>
            </a:r>
            <a:r>
              <a:rPr lang="en-US" b="true" sz="4483" spc="497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- connect to database</a:t>
            </a:r>
          </a:p>
          <a:p>
            <a:pPr algn="just" marL="967934" indent="-483967" lvl="1">
              <a:lnSpc>
                <a:spcPts val="6680"/>
              </a:lnSpc>
              <a:buFont typeface="Arial"/>
              <a:buChar char="•"/>
            </a:pPr>
            <a:r>
              <a:rPr lang="en-US" b="true" sz="4483" spc="497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\dt        </a:t>
            </a:r>
            <a:r>
              <a:rPr lang="en-US" b="true" sz="4483" spc="497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- list all tables</a:t>
            </a:r>
          </a:p>
          <a:p>
            <a:pPr algn="just" marL="967934" indent="-483967" lvl="1">
              <a:lnSpc>
                <a:spcPts val="6680"/>
              </a:lnSpc>
              <a:buFont typeface="Arial"/>
              <a:buChar char="•"/>
            </a:pPr>
            <a:r>
              <a:rPr lang="en-US" b="true" sz="4483" spc="497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\d tb_name </a:t>
            </a:r>
            <a:r>
              <a:rPr lang="en-US" b="true" sz="4483" spc="497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- desc a table</a:t>
            </a:r>
          </a:p>
          <a:p>
            <a:pPr algn="just" marL="967934" indent="-483967" lvl="1">
              <a:lnSpc>
                <a:spcPts val="6680"/>
              </a:lnSpc>
              <a:buFont typeface="Arial"/>
              <a:buChar char="•"/>
            </a:pPr>
            <a:r>
              <a:rPr lang="en-US" b="true" sz="4483" spc="497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\d+ tb_name</a:t>
            </a:r>
            <a:r>
              <a:rPr lang="en-US" b="true" sz="4483" spc="497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- list all column</a:t>
            </a:r>
          </a:p>
          <a:p>
            <a:pPr algn="just" marL="967934" indent="-483967" lvl="1">
              <a:lnSpc>
                <a:spcPts val="6680"/>
              </a:lnSpc>
              <a:buFont typeface="Arial"/>
              <a:buChar char="•"/>
            </a:pPr>
            <a:r>
              <a:rPr lang="en-US" b="true" sz="4483" spc="497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\! cls</a:t>
            </a:r>
            <a:r>
              <a:rPr lang="en-US" b="true" sz="4483" spc="497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.    - list all column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7716" y="2363715"/>
            <a:ext cx="15415461" cy="388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Creating a new Database</a:t>
            </a:r>
          </a:p>
          <a:p>
            <a:pPr algn="just">
              <a:lnSpc>
                <a:spcPts val="8516"/>
              </a:lnSpc>
            </a:pPr>
          </a:p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7ED957"/>
                </a:solidFill>
                <a:latin typeface="Barlow Black"/>
                <a:ea typeface="Barlow Black"/>
                <a:cs typeface="Barlow Black"/>
                <a:sym typeface="Barlow Black"/>
              </a:rPr>
              <a:t>CREATE DATABASE &lt;db_name&gt;;</a:t>
            </a:r>
          </a:p>
          <a:p>
            <a:pPr algn="l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43839" y="2555998"/>
            <a:ext cx="15415461" cy="388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Change a Database</a:t>
            </a:r>
          </a:p>
          <a:p>
            <a:pPr algn="just">
              <a:lnSpc>
                <a:spcPts val="8516"/>
              </a:lnSpc>
            </a:pPr>
          </a:p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7ED957"/>
                </a:solidFill>
                <a:latin typeface="Barlow Black"/>
                <a:ea typeface="Barlow Black"/>
                <a:cs typeface="Barlow Black"/>
                <a:sym typeface="Barlow Black"/>
              </a:rPr>
              <a:t>\c &lt;db_name&gt;;</a:t>
            </a:r>
          </a:p>
          <a:p>
            <a:pPr algn="l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7716" y="2363715"/>
            <a:ext cx="15415461" cy="388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Deleting a Database</a:t>
            </a:r>
          </a:p>
          <a:p>
            <a:pPr algn="just">
              <a:lnSpc>
                <a:spcPts val="8516"/>
              </a:lnSpc>
            </a:pPr>
          </a:p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7ED957"/>
                </a:solidFill>
                <a:latin typeface="Barlow Black"/>
                <a:ea typeface="Barlow Black"/>
                <a:cs typeface="Barlow Black"/>
                <a:sym typeface="Barlow Black"/>
              </a:rPr>
              <a:t>DROP DATABASE &lt;db_name&gt;;</a:t>
            </a:r>
          </a:p>
          <a:p>
            <a:pPr algn="l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42149" y="1706356"/>
            <a:ext cx="8636121" cy="670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59"/>
              </a:lnSpc>
            </a:pPr>
            <a:r>
              <a:rPr lang="en-US" b="true" sz="8756" spc="971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CRUD</a:t>
            </a:r>
          </a:p>
          <a:p>
            <a:pPr algn="just">
              <a:lnSpc>
                <a:spcPts val="5809"/>
              </a:lnSpc>
            </a:pPr>
          </a:p>
          <a:p>
            <a:pPr algn="just" marL="1163715" indent="-581858" lvl="1">
              <a:lnSpc>
                <a:spcPts val="7546"/>
              </a:lnSpc>
              <a:buFont typeface="Arial"/>
              <a:buChar char="•"/>
            </a:pPr>
            <a:r>
              <a:rPr lang="en-US" b="true" sz="5390" spc="598">
                <a:solidFill>
                  <a:srgbClr val="FFFFFF"/>
                </a:solidFill>
                <a:latin typeface="Barlow Black"/>
                <a:ea typeface="Barlow Black"/>
                <a:cs typeface="Barlow Black"/>
                <a:sym typeface="Barlow Black"/>
              </a:rPr>
              <a:t>CREATE</a:t>
            </a:r>
          </a:p>
          <a:p>
            <a:pPr algn="just" marL="1163715" indent="-581858" lvl="1">
              <a:lnSpc>
                <a:spcPts val="7546"/>
              </a:lnSpc>
              <a:buFont typeface="Arial"/>
              <a:buChar char="•"/>
            </a:pPr>
            <a:r>
              <a:rPr lang="en-US" b="true" sz="5390" spc="598">
                <a:solidFill>
                  <a:srgbClr val="FFFFFF"/>
                </a:solidFill>
                <a:latin typeface="Barlow Black"/>
                <a:ea typeface="Barlow Black"/>
                <a:cs typeface="Barlow Black"/>
                <a:sym typeface="Barlow Black"/>
              </a:rPr>
              <a:t>READ</a:t>
            </a:r>
          </a:p>
          <a:p>
            <a:pPr algn="just" marL="1163715" indent="-581858" lvl="1">
              <a:lnSpc>
                <a:spcPts val="7546"/>
              </a:lnSpc>
              <a:buFont typeface="Arial"/>
              <a:buChar char="•"/>
            </a:pPr>
            <a:r>
              <a:rPr lang="en-US" b="true" sz="5390" spc="598">
                <a:solidFill>
                  <a:srgbClr val="FFFFFF"/>
                </a:solidFill>
                <a:latin typeface="Barlow Black"/>
                <a:ea typeface="Barlow Black"/>
                <a:cs typeface="Barlow Black"/>
                <a:sym typeface="Barlow Black"/>
              </a:rPr>
              <a:t>UPDATE</a:t>
            </a:r>
          </a:p>
          <a:p>
            <a:pPr algn="just" marL="1163715" indent="-581858" lvl="1">
              <a:lnSpc>
                <a:spcPts val="7546"/>
              </a:lnSpc>
              <a:buFont typeface="Arial"/>
              <a:buChar char="•"/>
            </a:pPr>
            <a:r>
              <a:rPr lang="en-US" b="true" sz="5390" spc="598">
                <a:solidFill>
                  <a:srgbClr val="FFFFFF"/>
                </a:solidFill>
                <a:latin typeface="Barlow Black"/>
                <a:ea typeface="Barlow Black"/>
                <a:cs typeface="Barlow Black"/>
                <a:sym typeface="Barlow Black"/>
              </a:rPr>
              <a:t>DELETE</a:t>
            </a:r>
          </a:p>
          <a:p>
            <a:pPr algn="l">
              <a:lnSpc>
                <a:spcPts val="458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697561" y="1877806"/>
            <a:ext cx="1740349" cy="2742670"/>
          </a:xfrm>
          <a:custGeom>
            <a:avLst/>
            <a:gdLst/>
            <a:ahLst/>
            <a:cxnLst/>
            <a:rect r="r" b="b" t="t" l="l"/>
            <a:pathLst>
              <a:path h="2742670" w="1740349">
                <a:moveTo>
                  <a:pt x="0" y="0"/>
                </a:moveTo>
                <a:lnTo>
                  <a:pt x="1740349" y="0"/>
                </a:lnTo>
                <a:lnTo>
                  <a:pt x="1740349" y="2742670"/>
                </a:lnTo>
                <a:lnTo>
                  <a:pt x="0" y="274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65797" y="2838167"/>
            <a:ext cx="4580053" cy="137401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8899607" y="5567423"/>
            <a:ext cx="1538303" cy="1538303"/>
          </a:xfrm>
          <a:custGeom>
            <a:avLst/>
            <a:gdLst/>
            <a:ahLst/>
            <a:cxnLst/>
            <a:rect r="r" b="b" t="t" l="l"/>
            <a:pathLst>
              <a:path h="1538303" w="1538303">
                <a:moveTo>
                  <a:pt x="0" y="0"/>
                </a:moveTo>
                <a:lnTo>
                  <a:pt x="1538303" y="0"/>
                </a:lnTo>
                <a:lnTo>
                  <a:pt x="1538303" y="1538303"/>
                </a:lnTo>
                <a:lnTo>
                  <a:pt x="0" y="15383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57168" y="4970210"/>
            <a:ext cx="2561079" cy="2272376"/>
          </a:xfrm>
          <a:custGeom>
            <a:avLst/>
            <a:gdLst/>
            <a:ahLst/>
            <a:cxnLst/>
            <a:rect r="r" b="b" t="t" l="l"/>
            <a:pathLst>
              <a:path h="2272376" w="2561079">
                <a:moveTo>
                  <a:pt x="0" y="0"/>
                </a:moveTo>
                <a:lnTo>
                  <a:pt x="2561079" y="0"/>
                </a:lnTo>
                <a:lnTo>
                  <a:pt x="2561079" y="2272375"/>
                </a:lnTo>
                <a:lnTo>
                  <a:pt x="0" y="2272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62824" y="4274503"/>
            <a:ext cx="59623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- 1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57639"/>
            <a:ext cx="14424430" cy="173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15"/>
              </a:lnSpc>
            </a:pPr>
            <a:r>
              <a:rPr lang="en-US" b="true" sz="10082" spc="1119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CREATING Tables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4085" y="904875"/>
            <a:ext cx="15415461" cy="535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Table</a:t>
            </a:r>
          </a:p>
          <a:p>
            <a:pPr algn="just">
              <a:lnSpc>
                <a:spcPts val="8516"/>
              </a:lnSpc>
            </a:pPr>
          </a:p>
          <a:p>
            <a:pPr algn="l">
              <a:lnSpc>
                <a:spcPts val="6696"/>
              </a:lnSpc>
            </a:pPr>
            <a:r>
              <a:rPr lang="en-US" sz="4783" spc="53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table is a collection of related data held in a table format within a database.</a:t>
            </a:r>
          </a:p>
          <a:p>
            <a:pPr algn="l">
              <a:lnSpc>
                <a:spcPts val="6696"/>
              </a:lnSpc>
            </a:pPr>
          </a:p>
          <a:p>
            <a:pPr algn="l">
              <a:lnSpc>
                <a:spcPts val="51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386820" y="5501310"/>
            <a:ext cx="6336083" cy="2971404"/>
          </a:xfrm>
          <a:custGeom>
            <a:avLst/>
            <a:gdLst/>
            <a:ahLst/>
            <a:cxnLst/>
            <a:rect r="r" b="b" t="t" l="l"/>
            <a:pathLst>
              <a:path h="2971404" w="6336083">
                <a:moveTo>
                  <a:pt x="0" y="0"/>
                </a:moveTo>
                <a:lnTo>
                  <a:pt x="6336083" y="0"/>
                </a:lnTo>
                <a:lnTo>
                  <a:pt x="6336083" y="2971404"/>
                </a:lnTo>
                <a:lnTo>
                  <a:pt x="0" y="297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1688" y="904875"/>
            <a:ext cx="15415461" cy="783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6"/>
              </a:lnSpc>
            </a:pPr>
            <a:r>
              <a:rPr lang="en-US" b="true" sz="6083" spc="67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Creating a new Table</a:t>
            </a:r>
          </a:p>
          <a:p>
            <a:pPr algn="just">
              <a:lnSpc>
                <a:spcPts val="8516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 spc="410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CREATE TABLE</a:t>
            </a:r>
            <a:r>
              <a:rPr lang="en-US" sz="3699" spc="410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person ( </a:t>
            </a:r>
          </a:p>
          <a:p>
            <a:pPr algn="l">
              <a:lnSpc>
                <a:spcPts val="5179"/>
              </a:lnSpc>
            </a:pPr>
            <a:r>
              <a:rPr lang="en-US" sz="3699" spc="410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id </a:t>
            </a:r>
            <a:r>
              <a:rPr lang="en-US" sz="3699" spc="410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INT</a:t>
            </a:r>
            <a:r>
              <a:rPr lang="en-US" sz="3699" spc="410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,</a:t>
            </a:r>
          </a:p>
          <a:p>
            <a:pPr algn="l">
              <a:lnSpc>
                <a:spcPts val="5179"/>
              </a:lnSpc>
            </a:pPr>
            <a:r>
              <a:rPr lang="en-US" sz="3699" spc="410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</a:t>
            </a:r>
            <a:r>
              <a:rPr lang="en-US" sz="3699" spc="410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name </a:t>
            </a:r>
            <a:r>
              <a:rPr lang="en-US" sz="3699" spc="410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VARCHAR(100),</a:t>
            </a:r>
          </a:p>
          <a:p>
            <a:pPr algn="l">
              <a:lnSpc>
                <a:spcPts val="5179"/>
              </a:lnSpc>
            </a:pPr>
            <a:r>
              <a:rPr lang="en-US" sz="3699" spc="410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</a:t>
            </a:r>
            <a:r>
              <a:rPr lang="en-US" sz="3699" spc="410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city</a:t>
            </a:r>
            <a:r>
              <a:rPr lang="en-US" sz="3699" spc="410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VARCHAR(100)</a:t>
            </a:r>
          </a:p>
          <a:p>
            <a:pPr algn="l">
              <a:lnSpc>
                <a:spcPts val="5179"/>
              </a:lnSpc>
            </a:pPr>
            <a:r>
              <a:rPr lang="en-US" sz="3699" spc="410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); 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 spc="344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CREATE TABLE</a:t>
            </a:r>
            <a:r>
              <a:rPr lang="en-US" sz="3099" spc="344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person (id</a:t>
            </a:r>
            <a:r>
              <a:rPr lang="en-US" sz="3099" spc="344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INT</a:t>
            </a:r>
            <a:r>
              <a:rPr lang="en-US" sz="3099" spc="344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, name</a:t>
            </a:r>
            <a:r>
              <a:rPr lang="en-US" sz="3099" spc="344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VARCHAR(100), </a:t>
            </a:r>
            <a:r>
              <a:rPr lang="en-US" sz="3099" spc="344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city</a:t>
            </a:r>
            <a:r>
              <a:rPr lang="en-US" sz="3099" spc="344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VARCHAR(50)</a:t>
            </a:r>
            <a:r>
              <a:rPr lang="en-US" sz="3099" spc="344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) </a:t>
            </a:r>
          </a:p>
          <a:p>
            <a:pPr algn="l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0096" y="2928583"/>
            <a:ext cx="11697396" cy="428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58"/>
              </a:lnSpc>
            </a:pPr>
            <a:r>
              <a:rPr lang="en-US" b="true" sz="7541" spc="837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Checking your table</a:t>
            </a:r>
          </a:p>
          <a:p>
            <a:pPr algn="just">
              <a:lnSpc>
                <a:spcPts val="10558"/>
              </a:lnSpc>
            </a:pPr>
          </a:p>
          <a:p>
            <a:pPr algn="l">
              <a:lnSpc>
                <a:spcPts val="6420"/>
              </a:lnSpc>
            </a:pPr>
            <a:r>
              <a:rPr lang="en-US" sz="4586" spc="509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</a:t>
            </a:r>
            <a:r>
              <a:rPr lang="en-US" sz="4586" spc="509" b="true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\d </a:t>
            </a:r>
            <a:r>
              <a:rPr lang="en-US" sz="4586" spc="509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TABLE_NAME</a:t>
            </a:r>
            <a:r>
              <a:rPr lang="en-US" sz="4586" spc="509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</a:t>
            </a:r>
          </a:p>
          <a:p>
            <a:pPr algn="l">
              <a:lnSpc>
                <a:spcPts val="642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1586" y="4274541"/>
            <a:ext cx="9351793" cy="15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INSERTING Data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33174"/>
            <a:ext cx="17061679" cy="528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25"/>
              </a:lnSpc>
            </a:pPr>
            <a:r>
              <a:rPr lang="en-US" b="true" sz="6732" spc="747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Adding data into a Table</a:t>
            </a:r>
          </a:p>
          <a:p>
            <a:pPr algn="just">
              <a:lnSpc>
                <a:spcPts val="9425"/>
              </a:lnSpc>
            </a:pPr>
          </a:p>
          <a:p>
            <a:pPr algn="l">
              <a:lnSpc>
                <a:spcPts val="5732"/>
              </a:lnSpc>
            </a:pPr>
            <a:r>
              <a:rPr lang="en-US" sz="4094" spc="454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</a:t>
            </a:r>
            <a:r>
              <a:rPr lang="en-US" sz="4094" spc="454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INSERT INTO</a:t>
            </a:r>
            <a:r>
              <a:rPr lang="en-US" sz="4094" spc="454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person(id, name, city) </a:t>
            </a:r>
          </a:p>
          <a:p>
            <a:pPr algn="l">
              <a:lnSpc>
                <a:spcPts val="5732"/>
              </a:lnSpc>
            </a:pPr>
            <a:r>
              <a:rPr lang="en-US" sz="4094" spc="454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</a:t>
            </a:r>
            <a:r>
              <a:rPr lang="en-US" sz="4094" spc="454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VALUES</a:t>
            </a:r>
            <a:r>
              <a:rPr lang="en-US" sz="4094" spc="454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(101, ‘Raju’, ‘Delhi’);</a:t>
            </a:r>
          </a:p>
          <a:p>
            <a:pPr algn="l">
              <a:lnSpc>
                <a:spcPts val="5732"/>
              </a:lnSpc>
            </a:pPr>
          </a:p>
          <a:p>
            <a:pPr algn="l">
              <a:lnSpc>
                <a:spcPts val="5732"/>
              </a:lnSpc>
            </a:pPr>
            <a:r>
              <a:rPr lang="en-US" b="true" sz="4094" spc="454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</a:t>
            </a:r>
            <a:r>
              <a:rPr lang="en-US" b="true" sz="4094" spc="454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INSERT INTO</a:t>
            </a:r>
            <a:r>
              <a:rPr lang="en-US" b="true" sz="4094" spc="454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students </a:t>
            </a:r>
            <a:r>
              <a:rPr lang="en-US" b="true" sz="4094" spc="454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VALUES</a:t>
            </a:r>
            <a:r>
              <a:rPr lang="en-US" b="true" sz="4094" spc="454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(101, "Rahul")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9398" y="4101486"/>
            <a:ext cx="8853147" cy="15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READING DATA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05814"/>
            <a:ext cx="15840078" cy="5287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13"/>
              </a:lnSpc>
            </a:pPr>
            <a:r>
              <a:rPr lang="en-US" b="true" sz="7795" spc="86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Reading data from a Table</a:t>
            </a:r>
          </a:p>
          <a:p>
            <a:pPr algn="just">
              <a:lnSpc>
                <a:spcPts val="10913"/>
              </a:lnSpc>
            </a:pPr>
          </a:p>
          <a:p>
            <a:pPr algn="l">
              <a:lnSpc>
                <a:spcPts val="6636"/>
              </a:lnSpc>
            </a:pPr>
            <a:r>
              <a:rPr lang="en-US" sz="4740" spc="526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</a:t>
            </a:r>
            <a:r>
              <a:rPr lang="en-US" sz="4740" spc="526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</a:t>
            </a:r>
            <a:r>
              <a:rPr lang="en-US" sz="4740" spc="526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* </a:t>
            </a:r>
            <a:r>
              <a:rPr lang="en-US" sz="4740" spc="526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FROM</a:t>
            </a:r>
            <a:r>
              <a:rPr lang="en-US" sz="4740" spc="526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&lt;table_name&gt; </a:t>
            </a:r>
          </a:p>
          <a:p>
            <a:pPr algn="l">
              <a:lnSpc>
                <a:spcPts val="6636"/>
              </a:lnSpc>
            </a:pPr>
          </a:p>
          <a:p>
            <a:pPr algn="l">
              <a:lnSpc>
                <a:spcPts val="6636"/>
              </a:lnSpc>
            </a:pPr>
            <a:r>
              <a:rPr lang="en-US" b="true" sz="4740" spc="526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</a:t>
            </a:r>
            <a:r>
              <a:rPr lang="en-US" b="true" sz="4740" spc="526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</a:t>
            </a:r>
            <a:r>
              <a:rPr lang="en-US" b="true" sz="4740" spc="526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&lt;column_name&gt; </a:t>
            </a:r>
            <a:r>
              <a:rPr lang="en-US" b="true" sz="4740" spc="526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from</a:t>
            </a:r>
            <a:r>
              <a:rPr lang="en-US" b="true" sz="4740" spc="526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students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8899" y="4101486"/>
            <a:ext cx="9694145" cy="15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UPDATING DATA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6303" y="2033391"/>
            <a:ext cx="16642178" cy="484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94"/>
              </a:lnSpc>
            </a:pPr>
            <a:r>
              <a:rPr lang="en-US" b="true" sz="6567" spc="728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Modify/Update data from a Table</a:t>
            </a:r>
          </a:p>
          <a:p>
            <a:pPr algn="just">
              <a:lnSpc>
                <a:spcPts val="9194"/>
              </a:lnSpc>
            </a:pPr>
          </a:p>
          <a:p>
            <a:pPr algn="l">
              <a:lnSpc>
                <a:spcPts val="6711"/>
              </a:lnSpc>
            </a:pPr>
            <a:r>
              <a:rPr lang="en-US" sz="4793" spc="532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</a:t>
            </a:r>
            <a:r>
              <a:rPr lang="en-US" sz="4793" spc="532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UPDATE</a:t>
            </a:r>
            <a:r>
              <a:rPr lang="en-US" sz="4793" spc="532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person</a:t>
            </a:r>
          </a:p>
          <a:p>
            <a:pPr algn="l">
              <a:lnSpc>
                <a:spcPts val="6711"/>
              </a:lnSpc>
            </a:pPr>
            <a:r>
              <a:rPr lang="en-US" sz="4793" spc="532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</a:t>
            </a:r>
            <a:r>
              <a:rPr lang="en-US" sz="4793" spc="532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SET</a:t>
            </a:r>
            <a:r>
              <a:rPr lang="en-US" sz="4793" spc="532" b="true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city=’London’ </a:t>
            </a:r>
          </a:p>
          <a:p>
            <a:pPr algn="l">
              <a:lnSpc>
                <a:spcPts val="6711"/>
              </a:lnSpc>
            </a:pPr>
            <a:r>
              <a:rPr lang="en-US" b="true" sz="4793" spc="532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</a:t>
            </a:r>
            <a:r>
              <a:rPr lang="en-US" b="true" sz="4793" spc="532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WHERE</a:t>
            </a:r>
            <a:r>
              <a:rPr lang="en-US" b="true" sz="4793" spc="532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id=2;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04344"/>
            <a:ext cx="9522693" cy="895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12063"/>
              </a:lnSpc>
              <a:buFont typeface="Arial"/>
              <a:buChar char="•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database?</a:t>
            </a:r>
          </a:p>
          <a:p>
            <a:pPr algn="l" marL="1122679" indent="-561340" lvl="1">
              <a:lnSpc>
                <a:spcPts val="12063"/>
              </a:lnSpc>
              <a:buFont typeface="Arial"/>
              <a:buChar char="•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vs DBMS</a:t>
            </a:r>
          </a:p>
          <a:p>
            <a:pPr algn="l" marL="1122679" indent="-561340" lvl="1">
              <a:lnSpc>
                <a:spcPts val="12063"/>
              </a:lnSpc>
              <a:buFont typeface="Arial"/>
              <a:buChar char="•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DBMS vs RDBMS</a:t>
            </a:r>
          </a:p>
          <a:p>
            <a:pPr algn="l" marL="1122679" indent="-561340" lvl="1">
              <a:lnSpc>
                <a:spcPts val="12063"/>
              </a:lnSpc>
              <a:buFont typeface="Arial"/>
              <a:buChar char="•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Other available databases</a:t>
            </a:r>
          </a:p>
          <a:p>
            <a:pPr algn="l" marL="1122679" indent="-561340" lvl="1">
              <a:lnSpc>
                <a:spcPts val="12063"/>
              </a:lnSpc>
              <a:buFont typeface="Arial"/>
              <a:buChar char="•"/>
            </a:pPr>
            <a:r>
              <a:rPr lang="en-US" b="true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 vs PostgreSQL</a:t>
            </a:r>
          </a:p>
          <a:p>
            <a:pPr algn="l">
              <a:lnSpc>
                <a:spcPts val="12063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3760" y="4101486"/>
            <a:ext cx="9344422" cy="15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E6DE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DELETING DATA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6270" y="1793305"/>
            <a:ext cx="15369491" cy="466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491"/>
              </a:lnSpc>
            </a:pPr>
            <a:r>
              <a:rPr lang="en-US" b="true" sz="8208" spc="911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DELETE data from a Table</a:t>
            </a:r>
          </a:p>
          <a:p>
            <a:pPr algn="just">
              <a:lnSpc>
                <a:spcPts val="11491"/>
              </a:lnSpc>
            </a:pPr>
          </a:p>
          <a:p>
            <a:pPr algn="l">
              <a:lnSpc>
                <a:spcPts val="6988"/>
              </a:lnSpc>
            </a:pPr>
            <a:r>
              <a:rPr lang="en-US" sz="4991" spc="554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</a:t>
            </a:r>
            <a:r>
              <a:rPr lang="en-US" sz="4991" spc="554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DELETE FROM students</a:t>
            </a:r>
          </a:p>
          <a:p>
            <a:pPr algn="l">
              <a:lnSpc>
                <a:spcPts val="6988"/>
              </a:lnSpc>
            </a:pPr>
            <a:r>
              <a:rPr lang="en-US" b="true" sz="4991" spc="554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</a:t>
            </a:r>
            <a:r>
              <a:rPr lang="en-US" b="true" sz="4991" spc="554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WHERE</a:t>
            </a:r>
            <a:r>
              <a:rPr lang="en-US" b="true" sz="4991" spc="554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</a:t>
            </a:r>
            <a:r>
              <a:rPr lang="en-US" b="true" sz="4991" spc="554">
                <a:solidFill>
                  <a:srgbClr val="7ED957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name='Raju';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70110" y="3621977"/>
            <a:ext cx="7547780" cy="248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481"/>
              </a:lnSpc>
            </a:pPr>
            <a:r>
              <a:rPr lang="en-US" b="true" sz="14629" spc="1623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WHERE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00336" y="3034504"/>
            <a:ext cx="3741185" cy="3741185"/>
          </a:xfrm>
          <a:custGeom>
            <a:avLst/>
            <a:gdLst/>
            <a:ahLst/>
            <a:cxnLst/>
            <a:rect r="r" b="b" t="t" l="l"/>
            <a:pathLst>
              <a:path h="3741185" w="3741185">
                <a:moveTo>
                  <a:pt x="0" y="0"/>
                </a:moveTo>
                <a:lnTo>
                  <a:pt x="3741184" y="0"/>
                </a:lnTo>
                <a:lnTo>
                  <a:pt x="3741184" y="3741185"/>
                </a:lnTo>
                <a:lnTo>
                  <a:pt x="0" y="374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7677" y="1561729"/>
            <a:ext cx="9096561" cy="3012497"/>
          </a:xfrm>
          <a:custGeom>
            <a:avLst/>
            <a:gdLst/>
            <a:ahLst/>
            <a:cxnLst/>
            <a:rect r="r" b="b" t="t" l="l"/>
            <a:pathLst>
              <a:path h="3012497" w="9096561">
                <a:moveTo>
                  <a:pt x="0" y="0"/>
                </a:moveTo>
                <a:lnTo>
                  <a:pt x="9096561" y="0"/>
                </a:lnTo>
                <a:lnTo>
                  <a:pt x="9096561" y="3012497"/>
                </a:lnTo>
                <a:lnTo>
                  <a:pt x="0" y="301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31704" y="5496391"/>
            <a:ext cx="12963535" cy="1202538"/>
          </a:xfrm>
          <a:custGeom>
            <a:avLst/>
            <a:gdLst/>
            <a:ahLst/>
            <a:cxnLst/>
            <a:rect r="r" b="b" t="t" l="l"/>
            <a:pathLst>
              <a:path h="1202538" w="12963535">
                <a:moveTo>
                  <a:pt x="0" y="0"/>
                </a:moveTo>
                <a:lnTo>
                  <a:pt x="12963535" y="0"/>
                </a:lnTo>
                <a:lnTo>
                  <a:pt x="12963535" y="1202538"/>
                </a:lnTo>
                <a:lnTo>
                  <a:pt x="0" y="1202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2133" y="4042372"/>
            <a:ext cx="13303734" cy="2202257"/>
          </a:xfrm>
          <a:custGeom>
            <a:avLst/>
            <a:gdLst/>
            <a:ahLst/>
            <a:cxnLst/>
            <a:rect r="r" b="b" t="t" l="l"/>
            <a:pathLst>
              <a:path h="2202257" w="13303734">
                <a:moveTo>
                  <a:pt x="0" y="0"/>
                </a:moveTo>
                <a:lnTo>
                  <a:pt x="13303734" y="0"/>
                </a:lnTo>
                <a:lnTo>
                  <a:pt x="13303734" y="2202256"/>
                </a:lnTo>
                <a:lnTo>
                  <a:pt x="0" y="220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25468" y="4274503"/>
            <a:ext cx="60370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- 3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806" y="1418590"/>
            <a:ext cx="6157243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Datatypes</a:t>
            </a:r>
          </a:p>
          <a:p>
            <a:pPr algn="l">
              <a:lnSpc>
                <a:spcPts val="7279"/>
              </a:lnSpc>
            </a:pP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Constraint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 NULL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Default 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Serial</a:t>
            </a:r>
          </a:p>
          <a:p>
            <a:pPr algn="l" marL="2245359" indent="-748453" lvl="2">
              <a:lnSpc>
                <a:spcPts val="7279"/>
              </a:lnSpc>
              <a:buFont typeface="Arial"/>
              <a:buChar char="⚬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Unique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4212" y="1901065"/>
            <a:ext cx="14152415" cy="545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478"/>
              </a:lnSpc>
            </a:pPr>
            <a:r>
              <a:rPr lang="en-US" b="true" sz="8199" spc="910">
                <a:solidFill>
                  <a:srgbClr val="38B6FF"/>
                </a:solidFill>
                <a:latin typeface="Barlow Black"/>
                <a:ea typeface="Barlow Black"/>
                <a:cs typeface="Barlow Black"/>
                <a:sym typeface="Barlow Black"/>
              </a:rPr>
              <a:t>DataTypes</a:t>
            </a:r>
          </a:p>
          <a:p>
            <a:pPr algn="just">
              <a:lnSpc>
                <a:spcPts val="8679"/>
              </a:lnSpc>
            </a:pPr>
          </a:p>
          <a:p>
            <a:pPr algn="l">
              <a:lnSpc>
                <a:spcPts val="7658"/>
              </a:lnSpc>
            </a:pPr>
            <a:r>
              <a:rPr lang="en-US" b="true" sz="5470" spc="60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An attribute that specifies the type of data in a column of our database - table.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1263" y="1743997"/>
            <a:ext cx="14925475" cy="634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67"/>
              </a:lnSpc>
            </a:pPr>
            <a:r>
              <a:rPr lang="en-US" b="true" sz="6976" spc="774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Most widely used are </a:t>
            </a:r>
          </a:p>
          <a:p>
            <a:pPr algn="just">
              <a:lnSpc>
                <a:spcPts val="9767"/>
              </a:lnSpc>
            </a:pPr>
          </a:p>
          <a:p>
            <a:pPr algn="l" marL="978751" indent="-489375" lvl="1">
              <a:lnSpc>
                <a:spcPts val="6346"/>
              </a:lnSpc>
              <a:buFont typeface="Arial"/>
              <a:buChar char="•"/>
            </a:pPr>
            <a:r>
              <a:rPr lang="en-US" b="true" sz="4533" spc="50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Numeric - INT DOUBLE FLOAT DECIMAL </a:t>
            </a:r>
          </a:p>
          <a:p>
            <a:pPr algn="l" marL="978751" indent="-489375" lvl="1">
              <a:lnSpc>
                <a:spcPts val="6346"/>
              </a:lnSpc>
              <a:buFont typeface="Arial"/>
              <a:buChar char="•"/>
            </a:pPr>
            <a:r>
              <a:rPr lang="en-US" b="true" sz="4533" spc="50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    - VARCHAR </a:t>
            </a:r>
          </a:p>
          <a:p>
            <a:pPr algn="l" marL="978751" indent="-489375" lvl="1">
              <a:lnSpc>
                <a:spcPts val="6346"/>
              </a:lnSpc>
              <a:buFont typeface="Arial"/>
              <a:buChar char="•"/>
            </a:pPr>
            <a:r>
              <a:rPr lang="en-US" b="true" sz="4533" spc="50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Date       - DATE</a:t>
            </a:r>
          </a:p>
          <a:p>
            <a:pPr algn="l" marL="978751" indent="-489375" lvl="1">
              <a:lnSpc>
                <a:spcPts val="6346"/>
              </a:lnSpc>
              <a:buFont typeface="Arial"/>
              <a:buChar char="•"/>
            </a:pPr>
            <a:r>
              <a:rPr lang="en-US" b="true" sz="4533" spc="50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Boolean  - BOOLEAN</a:t>
            </a:r>
          </a:p>
          <a:p>
            <a:pPr algn="l">
              <a:lnSpc>
                <a:spcPts val="5196"/>
              </a:lnSpc>
            </a:pPr>
            <a:r>
              <a:rPr lang="en-US" b="true" sz="3711" spc="41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04666" y="2345875"/>
            <a:ext cx="7193320" cy="134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2"/>
              </a:lnSpc>
            </a:pPr>
            <a:r>
              <a:rPr lang="en-US" b="true" sz="7837" spc="869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DATAYPES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53110" y="4475544"/>
            <a:ext cx="14795575" cy="304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2"/>
              </a:lnSpc>
            </a:pPr>
            <a:r>
              <a:rPr lang="en-US" sz="5816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What will happen when we store values like 15.35?</a:t>
            </a:r>
          </a:p>
          <a:p>
            <a:pPr algn="ctr">
              <a:lnSpc>
                <a:spcPts val="814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15804" y="3086100"/>
            <a:ext cx="4103827" cy="4114800"/>
          </a:xfrm>
          <a:custGeom>
            <a:avLst/>
            <a:gdLst/>
            <a:ahLst/>
            <a:cxnLst/>
            <a:rect r="r" b="b" t="t" l="l"/>
            <a:pathLst>
              <a:path h="4114800" w="4103827">
                <a:moveTo>
                  <a:pt x="0" y="0"/>
                </a:moveTo>
                <a:lnTo>
                  <a:pt x="4103827" y="0"/>
                </a:lnTo>
                <a:lnTo>
                  <a:pt x="41038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9773" y="4371210"/>
            <a:ext cx="13360890" cy="300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b="true" sz="7400" spc="821">
                <a:solidFill>
                  <a:srgbClr val="FFDE59"/>
                </a:solidFill>
                <a:latin typeface="Barlow Bold"/>
                <a:ea typeface="Barlow Bold"/>
                <a:cs typeface="Barlow Bold"/>
                <a:sym typeface="Barlow Bold"/>
              </a:rPr>
              <a:t>What is a Database?</a:t>
            </a:r>
          </a:p>
          <a:p>
            <a:pPr algn="just">
              <a:lnSpc>
                <a:spcPts val="6719"/>
              </a:lnSpc>
            </a:pPr>
          </a:p>
          <a:p>
            <a:pPr algn="just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35512" y="1807262"/>
            <a:ext cx="4544477" cy="85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1"/>
              </a:lnSpc>
            </a:pPr>
            <a:r>
              <a:rPr lang="en-US" b="true" sz="4951" spc="549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DATAYPES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0434" y="4103121"/>
            <a:ext cx="17149671" cy="137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4"/>
              </a:lnSpc>
            </a:pPr>
            <a:r>
              <a:rPr lang="en-US" sz="8095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DECIMAL(5,2)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49867" y="5752978"/>
            <a:ext cx="2744540" cy="7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7"/>
              </a:lnSpc>
            </a:pPr>
            <a:r>
              <a:rPr lang="en-US" sz="43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digit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32355" y="2831033"/>
            <a:ext cx="5295602" cy="7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7"/>
              </a:lnSpc>
            </a:pPr>
            <a:r>
              <a:rPr lang="en-US" sz="43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Digits after decimal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9764830" y="5352824"/>
            <a:ext cx="530439" cy="448109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1943463" y="3793793"/>
            <a:ext cx="530439" cy="448109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88350" y="5143500"/>
            <a:ext cx="1033908" cy="960875"/>
          </a:xfrm>
          <a:custGeom>
            <a:avLst/>
            <a:gdLst/>
            <a:ahLst/>
            <a:cxnLst/>
            <a:rect r="r" b="b" t="t" l="l"/>
            <a:pathLst>
              <a:path h="960875" w="1033908">
                <a:moveTo>
                  <a:pt x="0" y="0"/>
                </a:moveTo>
                <a:lnTo>
                  <a:pt x="1033908" y="0"/>
                </a:lnTo>
                <a:lnTo>
                  <a:pt x="1033908" y="960875"/>
                </a:lnTo>
                <a:lnTo>
                  <a:pt x="0" y="96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8350" y="6338256"/>
            <a:ext cx="1033908" cy="960875"/>
          </a:xfrm>
          <a:custGeom>
            <a:avLst/>
            <a:gdLst/>
            <a:ahLst/>
            <a:cxnLst/>
            <a:rect r="r" b="b" t="t" l="l"/>
            <a:pathLst>
              <a:path h="960875" w="1033908">
                <a:moveTo>
                  <a:pt x="0" y="0"/>
                </a:moveTo>
                <a:lnTo>
                  <a:pt x="1033908" y="0"/>
                </a:lnTo>
                <a:lnTo>
                  <a:pt x="1033908" y="960875"/>
                </a:lnTo>
                <a:lnTo>
                  <a:pt x="0" y="96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68554" y="7648957"/>
            <a:ext cx="873499" cy="791571"/>
          </a:xfrm>
          <a:custGeom>
            <a:avLst/>
            <a:gdLst/>
            <a:ahLst/>
            <a:cxnLst/>
            <a:rect r="r" b="b" t="t" l="l"/>
            <a:pathLst>
              <a:path h="791571" w="873499">
                <a:moveTo>
                  <a:pt x="0" y="0"/>
                </a:moveTo>
                <a:lnTo>
                  <a:pt x="873499" y="0"/>
                </a:lnTo>
                <a:lnTo>
                  <a:pt x="873499" y="791571"/>
                </a:lnTo>
                <a:lnTo>
                  <a:pt x="0" y="791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59792" y="1301116"/>
            <a:ext cx="7737882" cy="145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2"/>
              </a:lnSpc>
            </a:pPr>
            <a:r>
              <a:rPr lang="en-US" b="true" sz="8430" spc="93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DATAYPES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13221" y="3493305"/>
            <a:ext cx="5909037" cy="100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58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155.38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5451" y="5165380"/>
            <a:ext cx="2284577" cy="100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58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119.12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32030" y="6233481"/>
            <a:ext cx="1901114" cy="100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58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28.15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96198" y="7437963"/>
            <a:ext cx="2803032" cy="100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58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1150.15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1802" y="1703812"/>
            <a:ext cx="4221419" cy="74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6"/>
              </a:lnSpc>
            </a:pPr>
            <a:r>
              <a:rPr lang="en-US" sz="4426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DECIMAL(5,2)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4215" y="1934031"/>
            <a:ext cx="6077669" cy="15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Constraint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87024" y="4409375"/>
            <a:ext cx="13140898" cy="181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constraint in PostgreSQL is a rule applied to a column.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48069" y="676337"/>
            <a:ext cx="1709890" cy="2272593"/>
          </a:xfrm>
          <a:custGeom>
            <a:avLst/>
            <a:gdLst/>
            <a:ahLst/>
            <a:cxnLst/>
            <a:rect r="r" b="b" t="t" l="l"/>
            <a:pathLst>
              <a:path h="2272593" w="1709890">
                <a:moveTo>
                  <a:pt x="0" y="0"/>
                </a:moveTo>
                <a:lnTo>
                  <a:pt x="1709890" y="0"/>
                </a:lnTo>
                <a:lnTo>
                  <a:pt x="1709890" y="2272593"/>
                </a:lnTo>
                <a:lnTo>
                  <a:pt x="0" y="2272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8348" y="819150"/>
            <a:ext cx="13650178" cy="177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508"/>
              </a:lnSpc>
            </a:pPr>
            <a:r>
              <a:rPr lang="en-US" b="true" sz="10363" spc="1150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Primary Key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0302" y="3503728"/>
            <a:ext cx="15007396" cy="450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4394" indent="-442197" lvl="1">
              <a:lnSpc>
                <a:spcPts val="7250"/>
              </a:lnSpc>
              <a:buFont typeface="Arial"/>
              <a:buChar char="•"/>
            </a:pPr>
            <a:r>
              <a:rPr lang="en-US" b="true" sz="40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KEY constraint uniquely identifies each record in a table. </a:t>
            </a:r>
          </a:p>
          <a:p>
            <a:pPr algn="l" marL="884394" indent="-442197" lvl="1">
              <a:lnSpc>
                <a:spcPts val="7250"/>
              </a:lnSpc>
              <a:buFont typeface="Arial"/>
              <a:buChar char="•"/>
            </a:pPr>
            <a:r>
              <a:rPr lang="en-US" b="true" sz="40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keys must contain UNIQUE values, and cannot contain NULL values. </a:t>
            </a:r>
          </a:p>
          <a:p>
            <a:pPr algn="l" marL="884394" indent="-442197" lvl="1">
              <a:lnSpc>
                <a:spcPts val="7250"/>
              </a:lnSpc>
              <a:buFont typeface="Arial"/>
              <a:buChar char="•"/>
            </a:pPr>
            <a:r>
              <a:rPr lang="en-US" b="true" sz="40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table can have only ONE primary key.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7131" y="427307"/>
            <a:ext cx="2503069" cy="2510221"/>
          </a:xfrm>
          <a:custGeom>
            <a:avLst/>
            <a:gdLst/>
            <a:ahLst/>
            <a:cxnLst/>
            <a:rect r="r" b="b" t="t" l="l"/>
            <a:pathLst>
              <a:path h="2510221" w="2503069">
                <a:moveTo>
                  <a:pt x="0" y="0"/>
                </a:moveTo>
                <a:lnTo>
                  <a:pt x="2503069" y="0"/>
                </a:lnTo>
                <a:lnTo>
                  <a:pt x="2503069" y="2510221"/>
                </a:lnTo>
                <a:lnTo>
                  <a:pt x="0" y="2510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8541" y="688934"/>
            <a:ext cx="8417208" cy="177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508"/>
              </a:lnSpc>
            </a:pPr>
            <a:r>
              <a:rPr lang="en-US" b="true" sz="10363" spc="1150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NOT NULL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59741" y="3785324"/>
            <a:ext cx="12381022" cy="4598080"/>
          </a:xfrm>
          <a:custGeom>
            <a:avLst/>
            <a:gdLst/>
            <a:ahLst/>
            <a:cxnLst/>
            <a:rect r="r" b="b" t="t" l="l"/>
            <a:pathLst>
              <a:path h="4598080" w="12381022">
                <a:moveTo>
                  <a:pt x="0" y="0"/>
                </a:moveTo>
                <a:lnTo>
                  <a:pt x="12381022" y="0"/>
                </a:lnTo>
                <a:lnTo>
                  <a:pt x="12381022" y="4598080"/>
                </a:lnTo>
                <a:lnTo>
                  <a:pt x="0" y="459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0935" y="819150"/>
            <a:ext cx="13650178" cy="177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508"/>
              </a:lnSpc>
            </a:pPr>
            <a:r>
              <a:rPr lang="en-US" b="true" sz="10363" spc="1150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DEFAULT Value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925263" y="3487743"/>
            <a:ext cx="14437474" cy="3976657"/>
          </a:xfrm>
          <a:custGeom>
            <a:avLst/>
            <a:gdLst/>
            <a:ahLst/>
            <a:cxnLst/>
            <a:rect r="r" b="b" t="t" l="l"/>
            <a:pathLst>
              <a:path h="3976657" w="14437474">
                <a:moveTo>
                  <a:pt x="0" y="0"/>
                </a:moveTo>
                <a:lnTo>
                  <a:pt x="14437474" y="0"/>
                </a:lnTo>
                <a:lnTo>
                  <a:pt x="14437474" y="3976657"/>
                </a:lnTo>
                <a:lnTo>
                  <a:pt x="0" y="3976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922" y="2117689"/>
            <a:ext cx="11376337" cy="4639980"/>
          </a:xfrm>
          <a:custGeom>
            <a:avLst/>
            <a:gdLst/>
            <a:ahLst/>
            <a:cxnLst/>
            <a:rect r="r" b="b" t="t" l="l"/>
            <a:pathLst>
              <a:path h="4639980" w="11376337">
                <a:moveTo>
                  <a:pt x="0" y="0"/>
                </a:moveTo>
                <a:lnTo>
                  <a:pt x="11376338" y="0"/>
                </a:lnTo>
                <a:lnTo>
                  <a:pt x="11376338" y="4639980"/>
                </a:lnTo>
                <a:lnTo>
                  <a:pt x="0" y="463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0064" y="3986792"/>
            <a:ext cx="12278835" cy="159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051"/>
              </a:lnSpc>
            </a:pPr>
            <a:r>
              <a:rPr lang="en-US" b="true" sz="9322" spc="1034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AUTO_INCREMENT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3929" y="2194799"/>
            <a:ext cx="10959060" cy="5589751"/>
          </a:xfrm>
          <a:custGeom>
            <a:avLst/>
            <a:gdLst/>
            <a:ahLst/>
            <a:cxnLst/>
            <a:rect r="r" b="b" t="t" l="l"/>
            <a:pathLst>
              <a:path h="5589751" w="10959060">
                <a:moveTo>
                  <a:pt x="0" y="0"/>
                </a:moveTo>
                <a:lnTo>
                  <a:pt x="10959060" y="0"/>
                </a:lnTo>
                <a:lnTo>
                  <a:pt x="10959060" y="5589750"/>
                </a:lnTo>
                <a:lnTo>
                  <a:pt x="0" y="5589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5849" y="3101580"/>
            <a:ext cx="11102673" cy="319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1: </a:t>
            </a:r>
          </a:p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New Table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6728" y="2090751"/>
            <a:ext cx="13360890" cy="686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360"/>
              </a:lnSpc>
            </a:pPr>
            <a:r>
              <a:rPr lang="en-US" b="true" sz="7400" spc="821">
                <a:solidFill>
                  <a:srgbClr val="FFDE59"/>
                </a:solidFill>
                <a:latin typeface="Barlow Bold"/>
                <a:ea typeface="Barlow Bold"/>
                <a:cs typeface="Barlow Bold"/>
                <a:sym typeface="Barlow Bold"/>
              </a:rPr>
              <a:t>What is a Database?</a:t>
            </a:r>
          </a:p>
          <a:p>
            <a:pPr algn="just">
              <a:lnSpc>
                <a:spcPts val="10360"/>
              </a:lnSpc>
            </a:pPr>
          </a:p>
          <a:p>
            <a:pPr algn="just">
              <a:lnSpc>
                <a:spcPts val="6719"/>
              </a:lnSpc>
            </a:pPr>
            <a:r>
              <a:rPr lang="en-US" b="true" sz="4800" spc="532">
                <a:solidFill>
                  <a:srgbClr val="FFFFFF"/>
                </a:solidFill>
                <a:latin typeface="Barlow Heavy"/>
                <a:ea typeface="Barlow Heavy"/>
                <a:cs typeface="Barlow Heavy"/>
                <a:sym typeface="Barlow Heavy"/>
              </a:rPr>
              <a:t>An organised collection of data.</a:t>
            </a:r>
          </a:p>
          <a:p>
            <a:pPr algn="just">
              <a:lnSpc>
                <a:spcPts val="6719"/>
              </a:lnSpc>
            </a:pPr>
            <a:r>
              <a:rPr lang="en-US" b="true" sz="4800" spc="532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A method to manipulate and access the data.</a:t>
            </a:r>
          </a:p>
          <a:p>
            <a:pPr algn="just">
              <a:lnSpc>
                <a:spcPts val="6719"/>
              </a:lnSpc>
            </a:pPr>
          </a:p>
          <a:p>
            <a:pPr algn="just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235" y="2482504"/>
            <a:ext cx="15257529" cy="5321992"/>
          </a:xfrm>
          <a:custGeom>
            <a:avLst/>
            <a:gdLst/>
            <a:ahLst/>
            <a:cxnLst/>
            <a:rect r="r" b="b" t="t" l="l"/>
            <a:pathLst>
              <a:path h="5321992" w="15257529">
                <a:moveTo>
                  <a:pt x="0" y="0"/>
                </a:moveTo>
                <a:lnTo>
                  <a:pt x="15257530" y="0"/>
                </a:lnTo>
                <a:lnTo>
                  <a:pt x="15257530" y="5321992"/>
                </a:lnTo>
                <a:lnTo>
                  <a:pt x="0" y="5321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335" y="1670580"/>
            <a:ext cx="13757651" cy="7226968"/>
          </a:xfrm>
          <a:custGeom>
            <a:avLst/>
            <a:gdLst/>
            <a:ahLst/>
            <a:cxnLst/>
            <a:rect r="r" b="b" t="t" l="l"/>
            <a:pathLst>
              <a:path h="7226968" w="13757651">
                <a:moveTo>
                  <a:pt x="0" y="0"/>
                </a:moveTo>
                <a:lnTo>
                  <a:pt x="13757650" y="0"/>
                </a:lnTo>
                <a:lnTo>
                  <a:pt x="13757650" y="7226968"/>
                </a:lnTo>
                <a:lnTo>
                  <a:pt x="0" y="7226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75443"/>
            <a:ext cx="15237726" cy="611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INSERT INTO employees (emp_id, fname, lname, email, dept, salary, hire_date) 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VALUES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(1, 'Raj', 'Sharma', 'raj.sharma@example.com', 'IT', 50000.00, '2020-01-15'),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(2, 'Priya', 'Singh', 'priya.singh@example.com', 'HR', 45000.00, '2019-03-22'),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(3, 'Arjun', 'Verma', 'arjun.verma@example.com', 'IT', 55000.00, '2021-06-01'),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(4, 'Suman', 'Patel', 'suman.patel@example.com', 'Finance', 60000.00, '2018-07-30'),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(5, 'Kavita', 'Rao', 'kavita.rao@example.com', 'HR', 47000.00, '2020-11-10'),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(6, 'Amit', 'Gupta', 'amit.gupta@example.com', 'Marketing', 52000.00, '2020-09-25'),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(7, 'Neha', 'Desai', 'neha.desai@example.com', 'IT', 48000.00, '2019-05-18'),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(8, 'Rahul', 'Kumar', 'rahul.kumar@example.com', 'IT', 53000.00, '2021-02-14'),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(9, 'Anjali', 'Mehta', 'anjali.mehta@example.com', 'Finance', 61000.00, '2018-12-03'),</a:t>
            </a:r>
          </a:p>
          <a:p>
            <a:pPr algn="l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(10, 'Vijay', 'Nair', 'vijay.nair@example.com', 'Marketing', 50000.00, '2020-04-19');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4722" y="3778672"/>
            <a:ext cx="9478556" cy="245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00"/>
              </a:lnSpc>
            </a:pPr>
            <a:r>
              <a:rPr lang="en-US" sz="1435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- 4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553" y="2303575"/>
            <a:ext cx="4848844" cy="667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59010" indent="-679505" lvl="1">
              <a:lnSpc>
                <a:spcPts val="8812"/>
              </a:lnSpc>
              <a:buFont typeface="Arial"/>
              <a:buChar char="•"/>
            </a:pPr>
            <a:r>
              <a:rPr lang="en-US" b="true" sz="62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</a:p>
          <a:p>
            <a:pPr algn="l" marL="1359010" indent="-679505" lvl="1">
              <a:lnSpc>
                <a:spcPts val="8812"/>
              </a:lnSpc>
              <a:buFont typeface="Arial"/>
              <a:buChar char="•"/>
            </a:pPr>
            <a:r>
              <a:rPr lang="en-US" b="true" sz="62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Distinct</a:t>
            </a:r>
          </a:p>
          <a:p>
            <a:pPr algn="l" marL="1359010" indent="-679505" lvl="1">
              <a:lnSpc>
                <a:spcPts val="8812"/>
              </a:lnSpc>
              <a:buFont typeface="Arial"/>
              <a:buChar char="•"/>
            </a:pPr>
            <a:r>
              <a:rPr lang="en-US" b="true" sz="62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</a:t>
            </a:r>
          </a:p>
          <a:p>
            <a:pPr algn="l" marL="1359010" indent="-679505" lvl="1">
              <a:lnSpc>
                <a:spcPts val="8812"/>
              </a:lnSpc>
              <a:buFont typeface="Arial"/>
              <a:buChar char="•"/>
            </a:pPr>
            <a:r>
              <a:rPr lang="en-US" b="true" sz="62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</a:t>
            </a:r>
          </a:p>
          <a:p>
            <a:pPr algn="l" marL="1359010" indent="-679505" lvl="1">
              <a:lnSpc>
                <a:spcPts val="8812"/>
              </a:lnSpc>
              <a:buFont typeface="Arial"/>
              <a:buChar char="•"/>
            </a:pPr>
            <a:r>
              <a:rPr lang="en-US" b="true" sz="62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Like</a:t>
            </a:r>
          </a:p>
          <a:p>
            <a:pPr algn="l">
              <a:lnSpc>
                <a:spcPts val="881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15837" y="474457"/>
            <a:ext cx="7366560" cy="134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Clauses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80965" y="4848462"/>
            <a:ext cx="2698469" cy="2698469"/>
          </a:xfrm>
          <a:custGeom>
            <a:avLst/>
            <a:gdLst/>
            <a:ahLst/>
            <a:cxnLst/>
            <a:rect r="r" b="b" t="t" l="l"/>
            <a:pathLst>
              <a:path h="2698469" w="2698469">
                <a:moveTo>
                  <a:pt x="0" y="0"/>
                </a:moveTo>
                <a:lnTo>
                  <a:pt x="2698469" y="0"/>
                </a:lnTo>
                <a:lnTo>
                  <a:pt x="2698469" y="2698469"/>
                </a:lnTo>
                <a:lnTo>
                  <a:pt x="0" y="2698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4256" y="2872281"/>
            <a:ext cx="12751087" cy="115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6732" spc="747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Relational Operators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874" y="5807865"/>
            <a:ext cx="2535747" cy="2213016"/>
          </a:xfrm>
          <a:custGeom>
            <a:avLst/>
            <a:gdLst/>
            <a:ahLst/>
            <a:cxnLst/>
            <a:rect r="r" b="b" t="t" l="l"/>
            <a:pathLst>
              <a:path h="2213016" w="2535747">
                <a:moveTo>
                  <a:pt x="0" y="0"/>
                </a:moveTo>
                <a:lnTo>
                  <a:pt x="2535747" y="0"/>
                </a:lnTo>
                <a:lnTo>
                  <a:pt x="2535747" y="2213016"/>
                </a:lnTo>
                <a:lnTo>
                  <a:pt x="0" y="221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63363" y="6198717"/>
            <a:ext cx="1811097" cy="1702887"/>
          </a:xfrm>
          <a:custGeom>
            <a:avLst/>
            <a:gdLst/>
            <a:ahLst/>
            <a:cxnLst/>
            <a:rect r="r" b="b" t="t" l="l"/>
            <a:pathLst>
              <a:path h="1702887" w="1811097">
                <a:moveTo>
                  <a:pt x="0" y="0"/>
                </a:moveTo>
                <a:lnTo>
                  <a:pt x="1811098" y="0"/>
                </a:lnTo>
                <a:lnTo>
                  <a:pt x="1811098" y="1702887"/>
                </a:lnTo>
                <a:lnTo>
                  <a:pt x="0" y="170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7841" y="3757803"/>
            <a:ext cx="1358396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 employees whose salary is more than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65000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78018" y="2280642"/>
            <a:ext cx="4855501" cy="5278454"/>
          </a:xfrm>
          <a:custGeom>
            <a:avLst/>
            <a:gdLst/>
            <a:ahLst/>
            <a:cxnLst/>
            <a:rect r="r" b="b" t="t" l="l"/>
            <a:pathLst>
              <a:path h="5278454" w="4855501">
                <a:moveTo>
                  <a:pt x="0" y="0"/>
                </a:moveTo>
                <a:lnTo>
                  <a:pt x="4855501" y="0"/>
                </a:lnTo>
                <a:lnTo>
                  <a:pt x="4855501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92536" y="6537473"/>
            <a:ext cx="655974" cy="283256"/>
            <a:chOff x="0" y="0"/>
            <a:chExt cx="172767" cy="746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767" cy="74602"/>
            </a:xfrm>
            <a:custGeom>
              <a:avLst/>
              <a:gdLst/>
              <a:ahLst/>
              <a:cxnLst/>
              <a:rect r="r" b="b" t="t" l="l"/>
              <a:pathLst>
                <a:path h="74602" w="172767">
                  <a:moveTo>
                    <a:pt x="37301" y="0"/>
                  </a:moveTo>
                  <a:lnTo>
                    <a:pt x="135466" y="0"/>
                  </a:lnTo>
                  <a:cubicBezTo>
                    <a:pt x="145359" y="0"/>
                    <a:pt x="154846" y="3930"/>
                    <a:pt x="161842" y="10925"/>
                  </a:cubicBezTo>
                  <a:cubicBezTo>
                    <a:pt x="168837" y="17921"/>
                    <a:pt x="172767" y="27408"/>
                    <a:pt x="172767" y="37301"/>
                  </a:cubicBezTo>
                  <a:lnTo>
                    <a:pt x="172767" y="37301"/>
                  </a:lnTo>
                  <a:cubicBezTo>
                    <a:pt x="172767" y="57902"/>
                    <a:pt x="156067" y="74602"/>
                    <a:pt x="135466" y="74602"/>
                  </a:cubicBezTo>
                  <a:lnTo>
                    <a:pt x="37301" y="74602"/>
                  </a:lnTo>
                  <a:cubicBezTo>
                    <a:pt x="27408" y="74602"/>
                    <a:pt x="17921" y="70672"/>
                    <a:pt x="10925" y="63677"/>
                  </a:cubicBezTo>
                  <a:cubicBezTo>
                    <a:pt x="3930" y="56682"/>
                    <a:pt x="0" y="47194"/>
                    <a:pt x="0" y="37301"/>
                  </a:cubicBezTo>
                  <a:lnTo>
                    <a:pt x="0" y="37301"/>
                  </a:lnTo>
                  <a:cubicBezTo>
                    <a:pt x="0" y="27408"/>
                    <a:pt x="3930" y="17921"/>
                    <a:pt x="10925" y="10925"/>
                  </a:cubicBezTo>
                  <a:cubicBezTo>
                    <a:pt x="17921" y="3930"/>
                    <a:pt x="27408" y="0"/>
                    <a:pt x="37301" y="0"/>
                  </a:cubicBezTo>
                  <a:close/>
                </a:path>
              </a:pathLst>
            </a:custGeom>
            <a:solidFill>
              <a:srgbClr val="E8EE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2767" cy="131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515752" y="3755709"/>
            <a:ext cx="4034016" cy="73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4320" b="true">
                <a:solidFill>
                  <a:srgbClr val="3D24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38476" y="6187928"/>
            <a:ext cx="3640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D24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0180" y="3736659"/>
            <a:ext cx="599801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9F9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have relational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9F9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operators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7478" y="4043214"/>
            <a:ext cx="9119711" cy="184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</a:t>
            </a: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</a:t>
            </a:r>
          </a:p>
          <a:p>
            <a:pPr algn="ctr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 &gt; 65000;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601" y="5080151"/>
            <a:ext cx="2698469" cy="2698469"/>
          </a:xfrm>
          <a:custGeom>
            <a:avLst/>
            <a:gdLst/>
            <a:ahLst/>
            <a:cxnLst/>
            <a:rect r="r" b="b" t="t" l="l"/>
            <a:pathLst>
              <a:path h="2698469" w="2698469">
                <a:moveTo>
                  <a:pt x="0" y="0"/>
                </a:moveTo>
                <a:lnTo>
                  <a:pt x="2698469" y="0"/>
                </a:lnTo>
                <a:lnTo>
                  <a:pt x="2698469" y="2698469"/>
                </a:lnTo>
                <a:lnTo>
                  <a:pt x="0" y="2698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4413" y="3428964"/>
            <a:ext cx="8979174" cy="115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25"/>
              </a:lnSpc>
            </a:pPr>
            <a:r>
              <a:rPr lang="en-US" sz="6732" spc="747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Logical Operators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8668" y="1990112"/>
            <a:ext cx="5413358" cy="5609697"/>
          </a:xfrm>
          <a:custGeom>
            <a:avLst/>
            <a:gdLst/>
            <a:ahLst/>
            <a:cxnLst/>
            <a:rect r="r" b="b" t="t" l="l"/>
            <a:pathLst>
              <a:path h="5609697" w="5413358">
                <a:moveTo>
                  <a:pt x="0" y="0"/>
                </a:moveTo>
                <a:lnTo>
                  <a:pt x="5413358" y="0"/>
                </a:lnTo>
                <a:lnTo>
                  <a:pt x="5413358" y="5609697"/>
                </a:lnTo>
                <a:lnTo>
                  <a:pt x="0" y="560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54964"/>
            <a:ext cx="2949971" cy="3538196"/>
          </a:xfrm>
          <a:custGeom>
            <a:avLst/>
            <a:gdLst/>
            <a:ahLst/>
            <a:cxnLst/>
            <a:rect r="r" b="b" t="t" l="l"/>
            <a:pathLst>
              <a:path h="3538196" w="2949971">
                <a:moveTo>
                  <a:pt x="0" y="0"/>
                </a:moveTo>
                <a:lnTo>
                  <a:pt x="2949971" y="0"/>
                </a:lnTo>
                <a:lnTo>
                  <a:pt x="2949971" y="3538195"/>
                </a:lnTo>
                <a:lnTo>
                  <a:pt x="0" y="3538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8894" y="4524061"/>
            <a:ext cx="2949971" cy="3538196"/>
          </a:xfrm>
          <a:custGeom>
            <a:avLst/>
            <a:gdLst/>
            <a:ahLst/>
            <a:cxnLst/>
            <a:rect r="r" b="b" t="t" l="l"/>
            <a:pathLst>
              <a:path h="3538196" w="2949971">
                <a:moveTo>
                  <a:pt x="0" y="0"/>
                </a:moveTo>
                <a:lnTo>
                  <a:pt x="2949970" y="0"/>
                </a:lnTo>
                <a:lnTo>
                  <a:pt x="2949970" y="3538196"/>
                </a:lnTo>
                <a:lnTo>
                  <a:pt x="0" y="353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8645" y="6293159"/>
            <a:ext cx="2949971" cy="3538196"/>
          </a:xfrm>
          <a:custGeom>
            <a:avLst/>
            <a:gdLst/>
            <a:ahLst/>
            <a:cxnLst/>
            <a:rect r="r" b="b" t="t" l="l"/>
            <a:pathLst>
              <a:path h="3538196" w="2949971">
                <a:moveTo>
                  <a:pt x="0" y="0"/>
                </a:moveTo>
                <a:lnTo>
                  <a:pt x="2949971" y="0"/>
                </a:lnTo>
                <a:lnTo>
                  <a:pt x="2949971" y="3538196"/>
                </a:lnTo>
                <a:lnTo>
                  <a:pt x="0" y="353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16446" y="3927886"/>
            <a:ext cx="2949971" cy="3538196"/>
          </a:xfrm>
          <a:custGeom>
            <a:avLst/>
            <a:gdLst/>
            <a:ahLst/>
            <a:cxnLst/>
            <a:rect r="r" b="b" t="t" l="l"/>
            <a:pathLst>
              <a:path h="3538196" w="2949971">
                <a:moveTo>
                  <a:pt x="0" y="0"/>
                </a:moveTo>
                <a:lnTo>
                  <a:pt x="2949970" y="0"/>
                </a:lnTo>
                <a:lnTo>
                  <a:pt x="2949970" y="3538196"/>
                </a:lnTo>
                <a:lnTo>
                  <a:pt x="0" y="353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32827" y="660824"/>
            <a:ext cx="4091687" cy="8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Unorganized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45559" y="537556"/>
            <a:ext cx="3275636" cy="8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Organized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92785" y="3033918"/>
            <a:ext cx="4502431" cy="1192689"/>
            <a:chOff x="0" y="0"/>
            <a:chExt cx="1185825" cy="314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5825" cy="314124"/>
            </a:xfrm>
            <a:custGeom>
              <a:avLst/>
              <a:gdLst/>
              <a:ahLst/>
              <a:cxnLst/>
              <a:rect r="r" b="b" t="t" l="l"/>
              <a:pathLst>
                <a:path h="314124" w="1185825">
                  <a:moveTo>
                    <a:pt x="87694" y="0"/>
                  </a:moveTo>
                  <a:lnTo>
                    <a:pt x="1098131" y="0"/>
                  </a:lnTo>
                  <a:cubicBezTo>
                    <a:pt x="1146563" y="0"/>
                    <a:pt x="1185825" y="39262"/>
                    <a:pt x="1185825" y="87694"/>
                  </a:cubicBezTo>
                  <a:lnTo>
                    <a:pt x="1185825" y="226430"/>
                  </a:lnTo>
                  <a:cubicBezTo>
                    <a:pt x="1185825" y="249688"/>
                    <a:pt x="1176586" y="271993"/>
                    <a:pt x="1160140" y="288439"/>
                  </a:cubicBezTo>
                  <a:cubicBezTo>
                    <a:pt x="1143694" y="304885"/>
                    <a:pt x="1121389" y="314124"/>
                    <a:pt x="1098131" y="314124"/>
                  </a:cubicBezTo>
                  <a:lnTo>
                    <a:pt x="87694" y="314124"/>
                  </a:lnTo>
                  <a:cubicBezTo>
                    <a:pt x="64436" y="314124"/>
                    <a:pt x="42131" y="304885"/>
                    <a:pt x="25685" y="288439"/>
                  </a:cubicBezTo>
                  <a:cubicBezTo>
                    <a:pt x="9239" y="271993"/>
                    <a:pt x="0" y="249688"/>
                    <a:pt x="0" y="226430"/>
                  </a:cubicBezTo>
                  <a:lnTo>
                    <a:pt x="0" y="87694"/>
                  </a:lnTo>
                  <a:cubicBezTo>
                    <a:pt x="0" y="64436"/>
                    <a:pt x="9239" y="42131"/>
                    <a:pt x="25685" y="25685"/>
                  </a:cubicBezTo>
                  <a:cubicBezTo>
                    <a:pt x="42131" y="9239"/>
                    <a:pt x="64436" y="0"/>
                    <a:pt x="87694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5825" cy="371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92785" y="3139090"/>
            <a:ext cx="45024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92785" y="5273542"/>
            <a:ext cx="4502431" cy="1192689"/>
            <a:chOff x="0" y="0"/>
            <a:chExt cx="1185825" cy="3141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5825" cy="314124"/>
            </a:xfrm>
            <a:custGeom>
              <a:avLst/>
              <a:gdLst/>
              <a:ahLst/>
              <a:cxnLst/>
              <a:rect r="r" b="b" t="t" l="l"/>
              <a:pathLst>
                <a:path h="314124" w="1185825">
                  <a:moveTo>
                    <a:pt x="87694" y="0"/>
                  </a:moveTo>
                  <a:lnTo>
                    <a:pt x="1098131" y="0"/>
                  </a:lnTo>
                  <a:cubicBezTo>
                    <a:pt x="1146563" y="0"/>
                    <a:pt x="1185825" y="39262"/>
                    <a:pt x="1185825" y="87694"/>
                  </a:cubicBezTo>
                  <a:lnTo>
                    <a:pt x="1185825" y="226430"/>
                  </a:lnTo>
                  <a:cubicBezTo>
                    <a:pt x="1185825" y="249688"/>
                    <a:pt x="1176586" y="271993"/>
                    <a:pt x="1160140" y="288439"/>
                  </a:cubicBezTo>
                  <a:cubicBezTo>
                    <a:pt x="1143694" y="304885"/>
                    <a:pt x="1121389" y="314124"/>
                    <a:pt x="1098131" y="314124"/>
                  </a:cubicBezTo>
                  <a:lnTo>
                    <a:pt x="87694" y="314124"/>
                  </a:lnTo>
                  <a:cubicBezTo>
                    <a:pt x="64436" y="314124"/>
                    <a:pt x="42131" y="304885"/>
                    <a:pt x="25685" y="288439"/>
                  </a:cubicBezTo>
                  <a:cubicBezTo>
                    <a:pt x="9239" y="271993"/>
                    <a:pt x="0" y="249688"/>
                    <a:pt x="0" y="226430"/>
                  </a:cubicBezTo>
                  <a:lnTo>
                    <a:pt x="0" y="87694"/>
                  </a:lnTo>
                  <a:cubicBezTo>
                    <a:pt x="0" y="64436"/>
                    <a:pt x="9239" y="42131"/>
                    <a:pt x="25685" y="25685"/>
                  </a:cubicBezTo>
                  <a:cubicBezTo>
                    <a:pt x="42131" y="9239"/>
                    <a:pt x="64436" y="0"/>
                    <a:pt x="87694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85825" cy="371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892785" y="5378714"/>
            <a:ext cx="45024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9807" y="2295935"/>
            <a:ext cx="4502431" cy="1192689"/>
            <a:chOff x="0" y="0"/>
            <a:chExt cx="1185825" cy="314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5825" cy="314124"/>
            </a:xfrm>
            <a:custGeom>
              <a:avLst/>
              <a:gdLst/>
              <a:ahLst/>
              <a:cxnLst/>
              <a:rect r="r" b="b" t="t" l="l"/>
              <a:pathLst>
                <a:path h="314124" w="1185825">
                  <a:moveTo>
                    <a:pt x="87694" y="0"/>
                  </a:moveTo>
                  <a:lnTo>
                    <a:pt x="1098131" y="0"/>
                  </a:lnTo>
                  <a:cubicBezTo>
                    <a:pt x="1146563" y="0"/>
                    <a:pt x="1185825" y="39262"/>
                    <a:pt x="1185825" y="87694"/>
                  </a:cubicBezTo>
                  <a:lnTo>
                    <a:pt x="1185825" y="226430"/>
                  </a:lnTo>
                  <a:cubicBezTo>
                    <a:pt x="1185825" y="249688"/>
                    <a:pt x="1176586" y="271993"/>
                    <a:pt x="1160140" y="288439"/>
                  </a:cubicBezTo>
                  <a:cubicBezTo>
                    <a:pt x="1143694" y="304885"/>
                    <a:pt x="1121389" y="314124"/>
                    <a:pt x="1098131" y="314124"/>
                  </a:cubicBezTo>
                  <a:lnTo>
                    <a:pt x="87694" y="314124"/>
                  </a:lnTo>
                  <a:cubicBezTo>
                    <a:pt x="64436" y="314124"/>
                    <a:pt x="42131" y="304885"/>
                    <a:pt x="25685" y="288439"/>
                  </a:cubicBezTo>
                  <a:cubicBezTo>
                    <a:pt x="9239" y="271993"/>
                    <a:pt x="0" y="249688"/>
                    <a:pt x="0" y="226430"/>
                  </a:cubicBezTo>
                  <a:lnTo>
                    <a:pt x="0" y="87694"/>
                  </a:lnTo>
                  <a:cubicBezTo>
                    <a:pt x="0" y="64436"/>
                    <a:pt x="9239" y="42131"/>
                    <a:pt x="25685" y="25685"/>
                  </a:cubicBezTo>
                  <a:cubicBezTo>
                    <a:pt x="42131" y="9239"/>
                    <a:pt x="64436" y="0"/>
                    <a:pt x="87694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5825" cy="371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89807" y="2401107"/>
            <a:ext cx="45024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74031" y="2401107"/>
            <a:ext cx="37116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Condition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82312" y="2401107"/>
            <a:ext cx="37316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Condition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44747" y="4652327"/>
            <a:ext cx="128921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A6A6A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both the conditions are true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9807" y="3339547"/>
            <a:ext cx="4502431" cy="1192689"/>
            <a:chOff x="0" y="0"/>
            <a:chExt cx="1185825" cy="314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5825" cy="314124"/>
            </a:xfrm>
            <a:custGeom>
              <a:avLst/>
              <a:gdLst/>
              <a:ahLst/>
              <a:cxnLst/>
              <a:rect r="r" b="b" t="t" l="l"/>
              <a:pathLst>
                <a:path h="314124" w="1185825">
                  <a:moveTo>
                    <a:pt x="87694" y="0"/>
                  </a:moveTo>
                  <a:lnTo>
                    <a:pt x="1098131" y="0"/>
                  </a:lnTo>
                  <a:cubicBezTo>
                    <a:pt x="1146563" y="0"/>
                    <a:pt x="1185825" y="39262"/>
                    <a:pt x="1185825" y="87694"/>
                  </a:cubicBezTo>
                  <a:lnTo>
                    <a:pt x="1185825" y="226430"/>
                  </a:lnTo>
                  <a:cubicBezTo>
                    <a:pt x="1185825" y="249688"/>
                    <a:pt x="1176586" y="271993"/>
                    <a:pt x="1160140" y="288439"/>
                  </a:cubicBezTo>
                  <a:cubicBezTo>
                    <a:pt x="1143694" y="304885"/>
                    <a:pt x="1121389" y="314124"/>
                    <a:pt x="1098131" y="314124"/>
                  </a:cubicBezTo>
                  <a:lnTo>
                    <a:pt x="87694" y="314124"/>
                  </a:lnTo>
                  <a:cubicBezTo>
                    <a:pt x="64436" y="314124"/>
                    <a:pt x="42131" y="304885"/>
                    <a:pt x="25685" y="288439"/>
                  </a:cubicBezTo>
                  <a:cubicBezTo>
                    <a:pt x="9239" y="271993"/>
                    <a:pt x="0" y="249688"/>
                    <a:pt x="0" y="226430"/>
                  </a:cubicBezTo>
                  <a:lnTo>
                    <a:pt x="0" y="87694"/>
                  </a:lnTo>
                  <a:cubicBezTo>
                    <a:pt x="0" y="64436"/>
                    <a:pt x="9239" y="42131"/>
                    <a:pt x="25685" y="25685"/>
                  </a:cubicBezTo>
                  <a:cubicBezTo>
                    <a:pt x="42131" y="9239"/>
                    <a:pt x="64436" y="0"/>
                    <a:pt x="87694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5825" cy="371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89807" y="3444719"/>
            <a:ext cx="45024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2616" y="3444719"/>
            <a:ext cx="44544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salary=25000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46828" y="3444719"/>
            <a:ext cx="34659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dept=Loan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9807" y="2594110"/>
            <a:ext cx="4502431" cy="1192689"/>
            <a:chOff x="0" y="0"/>
            <a:chExt cx="1185825" cy="314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5825" cy="314124"/>
            </a:xfrm>
            <a:custGeom>
              <a:avLst/>
              <a:gdLst/>
              <a:ahLst/>
              <a:cxnLst/>
              <a:rect r="r" b="b" t="t" l="l"/>
              <a:pathLst>
                <a:path h="314124" w="1185825">
                  <a:moveTo>
                    <a:pt x="87694" y="0"/>
                  </a:moveTo>
                  <a:lnTo>
                    <a:pt x="1098131" y="0"/>
                  </a:lnTo>
                  <a:cubicBezTo>
                    <a:pt x="1146563" y="0"/>
                    <a:pt x="1185825" y="39262"/>
                    <a:pt x="1185825" y="87694"/>
                  </a:cubicBezTo>
                  <a:lnTo>
                    <a:pt x="1185825" y="226430"/>
                  </a:lnTo>
                  <a:cubicBezTo>
                    <a:pt x="1185825" y="249688"/>
                    <a:pt x="1176586" y="271993"/>
                    <a:pt x="1160140" y="288439"/>
                  </a:cubicBezTo>
                  <a:cubicBezTo>
                    <a:pt x="1143694" y="304885"/>
                    <a:pt x="1121389" y="314124"/>
                    <a:pt x="1098131" y="314124"/>
                  </a:cubicBezTo>
                  <a:lnTo>
                    <a:pt x="87694" y="314124"/>
                  </a:lnTo>
                  <a:cubicBezTo>
                    <a:pt x="64436" y="314124"/>
                    <a:pt x="42131" y="304885"/>
                    <a:pt x="25685" y="288439"/>
                  </a:cubicBezTo>
                  <a:cubicBezTo>
                    <a:pt x="9239" y="271993"/>
                    <a:pt x="0" y="249688"/>
                    <a:pt x="0" y="226430"/>
                  </a:cubicBezTo>
                  <a:lnTo>
                    <a:pt x="0" y="87694"/>
                  </a:lnTo>
                  <a:cubicBezTo>
                    <a:pt x="0" y="64436"/>
                    <a:pt x="9239" y="42131"/>
                    <a:pt x="25685" y="25685"/>
                  </a:cubicBezTo>
                  <a:cubicBezTo>
                    <a:pt x="42131" y="9239"/>
                    <a:pt x="64436" y="0"/>
                    <a:pt x="87694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5825" cy="371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89807" y="2699282"/>
            <a:ext cx="45024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74031" y="2699282"/>
            <a:ext cx="37116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Condition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82312" y="2699282"/>
            <a:ext cx="37316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Condition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38739" y="4890867"/>
            <a:ext cx="128921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A6A6A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either of the condition is true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45081" y="3369364"/>
            <a:ext cx="4502431" cy="1192689"/>
            <a:chOff x="0" y="0"/>
            <a:chExt cx="1185825" cy="314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5825" cy="314124"/>
            </a:xfrm>
            <a:custGeom>
              <a:avLst/>
              <a:gdLst/>
              <a:ahLst/>
              <a:cxnLst/>
              <a:rect r="r" b="b" t="t" l="l"/>
              <a:pathLst>
                <a:path h="314124" w="1185825">
                  <a:moveTo>
                    <a:pt x="87694" y="0"/>
                  </a:moveTo>
                  <a:lnTo>
                    <a:pt x="1098131" y="0"/>
                  </a:lnTo>
                  <a:cubicBezTo>
                    <a:pt x="1146563" y="0"/>
                    <a:pt x="1185825" y="39262"/>
                    <a:pt x="1185825" y="87694"/>
                  </a:cubicBezTo>
                  <a:lnTo>
                    <a:pt x="1185825" y="226430"/>
                  </a:lnTo>
                  <a:cubicBezTo>
                    <a:pt x="1185825" y="249688"/>
                    <a:pt x="1176586" y="271993"/>
                    <a:pt x="1160140" y="288439"/>
                  </a:cubicBezTo>
                  <a:cubicBezTo>
                    <a:pt x="1143694" y="304885"/>
                    <a:pt x="1121389" y="314124"/>
                    <a:pt x="1098131" y="314124"/>
                  </a:cubicBezTo>
                  <a:lnTo>
                    <a:pt x="87694" y="314124"/>
                  </a:lnTo>
                  <a:cubicBezTo>
                    <a:pt x="64436" y="314124"/>
                    <a:pt x="42131" y="304885"/>
                    <a:pt x="25685" y="288439"/>
                  </a:cubicBezTo>
                  <a:cubicBezTo>
                    <a:pt x="9239" y="271993"/>
                    <a:pt x="0" y="249688"/>
                    <a:pt x="0" y="226430"/>
                  </a:cubicBezTo>
                  <a:lnTo>
                    <a:pt x="0" y="87694"/>
                  </a:lnTo>
                  <a:cubicBezTo>
                    <a:pt x="0" y="64436"/>
                    <a:pt x="9239" y="42131"/>
                    <a:pt x="25685" y="25685"/>
                  </a:cubicBezTo>
                  <a:cubicBezTo>
                    <a:pt x="42131" y="9239"/>
                    <a:pt x="64436" y="0"/>
                    <a:pt x="87694" y="0"/>
                  </a:cubicBezTo>
                  <a:close/>
                </a:path>
              </a:pathLst>
            </a:custGeom>
            <a:solidFill>
              <a:srgbClr val="E6DE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5825" cy="371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45081" y="3474536"/>
            <a:ext cx="45024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7707" y="3474536"/>
            <a:ext cx="45148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salary=65000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18761" y="3474536"/>
            <a:ext cx="39693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desig='Lead'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99135" y="4232049"/>
            <a:ext cx="11660165" cy="164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50"/>
              </a:lnSpc>
            </a:pPr>
            <a:r>
              <a:rPr lang="en-US" sz="9607" spc="1066" b="true">
                <a:solidFill>
                  <a:srgbClr val="C1FF72"/>
                </a:solidFill>
                <a:latin typeface="Barlow Black"/>
                <a:ea typeface="Barlow Black"/>
                <a:cs typeface="Barlow Black"/>
                <a:sym typeface="Barlow Black"/>
              </a:rPr>
              <a:t>IN, NOT IN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874" y="5807865"/>
            <a:ext cx="2535747" cy="2213016"/>
          </a:xfrm>
          <a:custGeom>
            <a:avLst/>
            <a:gdLst/>
            <a:ahLst/>
            <a:cxnLst/>
            <a:rect r="r" b="b" t="t" l="l"/>
            <a:pathLst>
              <a:path h="2213016" w="2535747">
                <a:moveTo>
                  <a:pt x="0" y="0"/>
                </a:moveTo>
                <a:lnTo>
                  <a:pt x="2535747" y="0"/>
                </a:lnTo>
                <a:lnTo>
                  <a:pt x="2535747" y="2213016"/>
                </a:lnTo>
                <a:lnTo>
                  <a:pt x="0" y="221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0851" y="1715304"/>
            <a:ext cx="14109948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 employees From following department</a:t>
            </a:r>
          </a:p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Finance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17663" y="2262760"/>
            <a:ext cx="9119592" cy="467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</a:t>
            </a: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</a:t>
            </a:r>
          </a:p>
          <a:p>
            <a:pPr algn="ctr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 = 'IT'</a:t>
            </a:r>
          </a:p>
          <a:p>
            <a:pPr algn="ctr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 = 'HR'</a:t>
            </a:r>
          </a:p>
          <a:p>
            <a:pPr algn="ctr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 = 'Finance';</a:t>
            </a:r>
          </a:p>
          <a:p>
            <a:pPr algn="ctr">
              <a:lnSpc>
                <a:spcPts val="7497"/>
              </a:lnSpc>
            </a:pP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1531" y="3193415"/>
            <a:ext cx="14442134" cy="278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</a:t>
            </a: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</a:t>
            </a:r>
          </a:p>
          <a:p>
            <a:pPr algn="l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dept IN ('IT', 'HR', 'Finance');</a:t>
            </a:r>
          </a:p>
          <a:p>
            <a:pPr algn="l">
              <a:lnSpc>
                <a:spcPts val="7497"/>
              </a:lnSpc>
            </a:pP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29456" y="3686954"/>
            <a:ext cx="11652719" cy="261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54"/>
              </a:lnSpc>
            </a:pPr>
            <a:r>
              <a:rPr lang="en-US" sz="15253" spc="1693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BETWEEN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5228" y="2387362"/>
            <a:ext cx="14617544" cy="4007571"/>
          </a:xfrm>
          <a:custGeom>
            <a:avLst/>
            <a:gdLst/>
            <a:ahLst/>
            <a:cxnLst/>
            <a:rect r="r" b="b" t="t" l="l"/>
            <a:pathLst>
              <a:path h="4007571" w="14617544">
                <a:moveTo>
                  <a:pt x="0" y="0"/>
                </a:moveTo>
                <a:lnTo>
                  <a:pt x="14617544" y="0"/>
                </a:lnTo>
                <a:lnTo>
                  <a:pt x="14617544" y="4007571"/>
                </a:lnTo>
                <a:lnTo>
                  <a:pt x="0" y="4007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874" y="5807865"/>
            <a:ext cx="2535747" cy="2213016"/>
          </a:xfrm>
          <a:custGeom>
            <a:avLst/>
            <a:gdLst/>
            <a:ahLst/>
            <a:cxnLst/>
            <a:rect r="r" b="b" t="t" l="l"/>
            <a:pathLst>
              <a:path h="2213016" w="2535747">
                <a:moveTo>
                  <a:pt x="0" y="0"/>
                </a:moveTo>
                <a:lnTo>
                  <a:pt x="2535747" y="0"/>
                </a:lnTo>
                <a:lnTo>
                  <a:pt x="2535747" y="2213016"/>
                </a:lnTo>
                <a:lnTo>
                  <a:pt x="0" y="2213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63363" y="6198717"/>
            <a:ext cx="1811097" cy="1702887"/>
          </a:xfrm>
          <a:custGeom>
            <a:avLst/>
            <a:gdLst/>
            <a:ahLst/>
            <a:cxnLst/>
            <a:rect r="r" b="b" t="t" l="l"/>
            <a:pathLst>
              <a:path h="1702887" w="1811097">
                <a:moveTo>
                  <a:pt x="0" y="0"/>
                </a:moveTo>
                <a:lnTo>
                  <a:pt x="1811098" y="0"/>
                </a:lnTo>
                <a:lnTo>
                  <a:pt x="1811098" y="1702887"/>
                </a:lnTo>
                <a:lnTo>
                  <a:pt x="0" y="170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8754" y="2266928"/>
            <a:ext cx="1358396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 employees whose salary is more than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40000 and Less than 65000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29085" y="4741780"/>
            <a:ext cx="26094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&gt;40000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19432" y="6027278"/>
            <a:ext cx="25634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&lt;65000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2626" y="2507613"/>
            <a:ext cx="14442134" cy="373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</a:t>
            </a: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</a:t>
            </a:r>
          </a:p>
          <a:p>
            <a:pPr algn="l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</a:p>
          <a:p>
            <a:pPr algn="l">
              <a:lnSpc>
                <a:spcPts val="7497"/>
              </a:lnSpc>
            </a:pP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 &gt;=40000 </a:t>
            </a: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 &lt;=65000;</a:t>
            </a:r>
          </a:p>
          <a:p>
            <a:pPr algn="l">
              <a:lnSpc>
                <a:spcPts val="7497"/>
              </a:lnSpc>
            </a:pP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0071" y="3140857"/>
            <a:ext cx="14442134" cy="373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</a:t>
            </a: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</a:t>
            </a:r>
          </a:p>
          <a:p>
            <a:pPr algn="l">
              <a:lnSpc>
                <a:spcPts val="7497"/>
              </a:lnSpc>
            </a:pP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</a:p>
          <a:p>
            <a:pPr algn="l">
              <a:lnSpc>
                <a:spcPts val="7497"/>
              </a:lnSpc>
            </a:pP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 </a:t>
            </a: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BETWEEN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40000 </a:t>
            </a:r>
            <a:r>
              <a:rPr lang="en-US" sz="5355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</a:t>
            </a:r>
            <a:r>
              <a:rPr lang="en-US" sz="5355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65000;</a:t>
            </a:r>
          </a:p>
          <a:p>
            <a:pPr algn="l">
              <a:lnSpc>
                <a:spcPts val="7497"/>
              </a:lnSpc>
            </a:pP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9666" y="2912181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8"/>
              </a:lnSpc>
            </a:pPr>
            <a:r>
              <a:rPr lang="en-US" b="true" sz="13027" spc="1446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DISTINCT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99965" y="6045146"/>
            <a:ext cx="14088070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DISTINCT 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fname FROM employees;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9666" y="2912181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8"/>
              </a:lnSpc>
            </a:pPr>
            <a:r>
              <a:rPr lang="en-US" b="true" sz="13027" spc="1446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ORDER BY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19203" y="5896059"/>
            <a:ext cx="14849595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* FROM employees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ORDER BY 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fname;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9666" y="2912181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8"/>
              </a:lnSpc>
            </a:pPr>
            <a:r>
              <a:rPr lang="en-US" b="true" sz="13027" spc="1446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LIMIT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51870" y="6045146"/>
            <a:ext cx="12184261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* FROM employees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LIMIT 3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;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5729" y="2212987"/>
            <a:ext cx="11205499" cy="208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92"/>
              </a:lnSpc>
            </a:pPr>
            <a:r>
              <a:rPr lang="en-US" b="true" sz="12208" spc="1355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LIKE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5119" y="5229144"/>
            <a:ext cx="14470187" cy="261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* FROM employees </a:t>
            </a:r>
          </a:p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            WHERE dept </a:t>
            </a:r>
            <a:r>
              <a:rPr lang="en-US" sz="4997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LIKE 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"%Acc%";</a:t>
            </a:r>
          </a:p>
          <a:p>
            <a:pPr algn="ctr">
              <a:lnSpc>
                <a:spcPts val="6996"/>
              </a:lnSpc>
            </a:pP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7147" y="1228734"/>
            <a:ext cx="15075461" cy="708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993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Starts with '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A': LIKE 'A%'</a:t>
            </a:r>
          </a:p>
          <a:p>
            <a:pPr algn="l" marL="1122679" indent="-561340" lvl="1">
              <a:lnSpc>
                <a:spcPts val="993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Ends with 'A': LIKE '%A'</a:t>
            </a:r>
          </a:p>
          <a:p>
            <a:pPr algn="l" marL="1122679" indent="-561340" lvl="1">
              <a:lnSpc>
                <a:spcPts val="993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Contains 'A': LIKE '%A%'</a:t>
            </a:r>
          </a:p>
          <a:p>
            <a:pPr algn="l" marL="1122679" indent="-561340" lvl="1">
              <a:lnSpc>
                <a:spcPts val="993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 character is 'A': LIKE '_A%'</a:t>
            </a:r>
          </a:p>
          <a:p>
            <a:pPr algn="l" marL="949964" indent="-474982" lvl="1">
              <a:lnSpc>
                <a:spcPts val="8404"/>
              </a:lnSpc>
              <a:buFont typeface="Arial"/>
              <a:buChar char="•"/>
            </a:pPr>
            <a:r>
              <a:rPr lang="en-US" b="true" sz="4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Case-insensitive contains 'john': ILIKE '%john%'</a:t>
            </a:r>
          </a:p>
          <a:p>
            <a:pPr algn="l">
              <a:lnSpc>
                <a:spcPts val="8404"/>
              </a:lnSpc>
            </a:pP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9346" y="3372023"/>
            <a:ext cx="10449308" cy="271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7"/>
              </a:lnSpc>
            </a:pPr>
            <a:r>
              <a:rPr lang="en-US" sz="1589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- 5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6113" y="2588618"/>
            <a:ext cx="12580844" cy="401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1097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find total no. of employees?</a:t>
            </a:r>
          </a:p>
          <a:p>
            <a:pPr algn="l" marL="1122679" indent="-561340" lvl="1">
              <a:lnSpc>
                <a:spcPts val="1097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 with Max salary</a:t>
            </a:r>
          </a:p>
          <a:p>
            <a:pPr algn="l" marL="1122679" indent="-561340" lvl="1">
              <a:lnSpc>
                <a:spcPts val="10971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salary of employees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66806" y="2622218"/>
            <a:ext cx="13466279" cy="448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1"/>
              </a:lnSpc>
            </a:pPr>
            <a:r>
              <a:rPr lang="en-US" b="true" sz="8537" spc="947">
                <a:solidFill>
                  <a:srgbClr val="FFDE59"/>
                </a:solidFill>
                <a:latin typeface="Barlow Bold"/>
                <a:ea typeface="Barlow Bold"/>
                <a:cs typeface="Barlow Bold"/>
                <a:sym typeface="Barlow Bold"/>
              </a:rPr>
              <a:t>Database </a:t>
            </a:r>
          </a:p>
          <a:p>
            <a:pPr algn="ctr">
              <a:lnSpc>
                <a:spcPts val="11951"/>
              </a:lnSpc>
            </a:pPr>
            <a:r>
              <a:rPr lang="en-US" b="true" sz="8537" spc="947">
                <a:solidFill>
                  <a:srgbClr val="FFFFFF"/>
                </a:solidFill>
                <a:latin typeface="Barlow Heavy"/>
                <a:ea typeface="Barlow Heavy"/>
                <a:cs typeface="Barlow Heavy"/>
                <a:sym typeface="Barlow Heavy"/>
              </a:rPr>
              <a:t>vs</a:t>
            </a:r>
          </a:p>
          <a:p>
            <a:pPr algn="ctr">
              <a:lnSpc>
                <a:spcPts val="11951"/>
              </a:lnSpc>
            </a:pPr>
            <a:r>
              <a:rPr lang="en-US" b="true" sz="8537" spc="947">
                <a:solidFill>
                  <a:srgbClr val="FFDE59"/>
                </a:solidFill>
                <a:latin typeface="Barlow Heavy"/>
                <a:ea typeface="Barlow Heavy"/>
                <a:cs typeface="Barlow Heavy"/>
                <a:sym typeface="Barlow Heavy"/>
              </a:rPr>
              <a:t>DBMS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91447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272839" y="1716311"/>
            <a:ext cx="4771457" cy="624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27827" indent="-763913" lvl="1">
              <a:lnSpc>
                <a:spcPts val="9907"/>
              </a:lnSpc>
              <a:buFont typeface="Arial"/>
              <a:buChar char="•"/>
            </a:pPr>
            <a:r>
              <a:rPr lang="en-US" b="true" sz="70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</a:p>
          <a:p>
            <a:pPr algn="l" marL="1527827" indent="-763913" lvl="1">
              <a:lnSpc>
                <a:spcPts val="9907"/>
              </a:lnSpc>
              <a:buFont typeface="Arial"/>
              <a:buChar char="•"/>
            </a:pPr>
            <a:r>
              <a:rPr lang="en-US" b="true" sz="70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</a:p>
          <a:p>
            <a:pPr algn="l" marL="1527827" indent="-763913" lvl="1">
              <a:lnSpc>
                <a:spcPts val="9907"/>
              </a:lnSpc>
              <a:buFont typeface="Arial"/>
              <a:buChar char="•"/>
            </a:pPr>
            <a:r>
              <a:rPr lang="en-US" b="true" sz="70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AVG</a:t>
            </a:r>
          </a:p>
          <a:p>
            <a:pPr algn="l" marL="1527827" indent="-763913" lvl="1">
              <a:lnSpc>
                <a:spcPts val="9907"/>
              </a:lnSpc>
              <a:buFont typeface="Arial"/>
              <a:buChar char="•"/>
            </a:pPr>
            <a:r>
              <a:rPr lang="en-US" b="true" sz="70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</a:t>
            </a:r>
          </a:p>
          <a:p>
            <a:pPr algn="l" marL="1527827" indent="-763913" lvl="1">
              <a:lnSpc>
                <a:spcPts val="9907"/>
              </a:lnSpc>
              <a:buFont typeface="Arial"/>
              <a:buChar char="•"/>
            </a:pPr>
            <a:r>
              <a:rPr lang="en-US" b="true" sz="70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MAX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31544" y="2865843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8"/>
              </a:lnSpc>
            </a:pPr>
            <a:r>
              <a:rPr lang="en-US" b="true" sz="13027" spc="1446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COUNT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33737" y="5998808"/>
            <a:ext cx="11804282" cy="8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COUNT(*) FROM employees;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9666" y="2912181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8"/>
              </a:lnSpc>
            </a:pPr>
            <a:r>
              <a:rPr lang="en-US" b="true" sz="13027" spc="1446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MAX &amp; MIN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42191" y="6045146"/>
            <a:ext cx="11803618" cy="173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MAX(age)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FROM employees;</a:t>
            </a:r>
          </a:p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MIN(age)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FROM employees;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3771" y="3609637"/>
            <a:ext cx="13440459" cy="268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7"/>
              </a:lnSpc>
            </a:pPr>
          </a:p>
          <a:p>
            <a:pPr algn="l">
              <a:lnSpc>
                <a:spcPts val="5337"/>
              </a:lnSpc>
            </a:pPr>
            <a:r>
              <a:rPr lang="en-US" sz="381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emp_id, fname, salary FROM employees</a:t>
            </a:r>
          </a:p>
          <a:p>
            <a:pPr algn="l">
              <a:lnSpc>
                <a:spcPts val="5337"/>
              </a:lnSpc>
            </a:pPr>
            <a:r>
              <a:rPr lang="en-US" sz="381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 WHERE </a:t>
            </a:r>
          </a:p>
          <a:p>
            <a:pPr algn="l">
              <a:lnSpc>
                <a:spcPts val="5337"/>
              </a:lnSpc>
            </a:pPr>
            <a:r>
              <a:rPr lang="en-US" sz="381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salary = (SELECT </a:t>
            </a:r>
            <a:r>
              <a:rPr lang="en-US" sz="3812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MAX(salary)</a:t>
            </a:r>
            <a:r>
              <a:rPr lang="en-US" sz="381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FROM employees)</a:t>
            </a:r>
            <a:r>
              <a:rPr lang="en-US" sz="3812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;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39666" y="2912181"/>
            <a:ext cx="11957246" cy="22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8"/>
              </a:lnSpc>
            </a:pPr>
            <a:r>
              <a:rPr lang="en-US" b="true" sz="13027" spc="1446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SUM &amp; AVG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42191" y="6045146"/>
            <a:ext cx="13007179" cy="173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SUM(salary)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FROM employees;</a:t>
            </a:r>
          </a:p>
          <a:p>
            <a:pPr algn="ctr">
              <a:lnSpc>
                <a:spcPts val="6996"/>
              </a:lnSpc>
            </a:pP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</a:t>
            </a:r>
            <a:r>
              <a:rPr lang="en-US" sz="4997" b="true">
                <a:solidFill>
                  <a:srgbClr val="5CE1E6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AVG(salary)</a:t>
            </a:r>
            <a:r>
              <a:rPr lang="en-US" sz="4997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FROM employees;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5349" y="3760967"/>
            <a:ext cx="13337301" cy="248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43"/>
              </a:lnSpc>
            </a:pPr>
            <a:r>
              <a:rPr lang="en-US" b="true" sz="14531" spc="1612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GROUP BY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990717" y="1490864"/>
            <a:ext cx="2536036" cy="1927387"/>
          </a:xfrm>
          <a:custGeom>
            <a:avLst/>
            <a:gdLst/>
            <a:ahLst/>
            <a:cxnLst/>
            <a:rect r="r" b="b" t="t" l="l"/>
            <a:pathLst>
              <a:path h="1927387" w="2536036">
                <a:moveTo>
                  <a:pt x="0" y="0"/>
                </a:moveTo>
                <a:lnTo>
                  <a:pt x="2536036" y="0"/>
                </a:lnTo>
                <a:lnTo>
                  <a:pt x="2536036" y="1927388"/>
                </a:lnTo>
                <a:lnTo>
                  <a:pt x="0" y="192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3004" y="2911348"/>
            <a:ext cx="8554394" cy="4735238"/>
          </a:xfrm>
          <a:custGeom>
            <a:avLst/>
            <a:gdLst/>
            <a:ahLst/>
            <a:cxnLst/>
            <a:rect r="r" b="b" t="t" l="l"/>
            <a:pathLst>
              <a:path h="4735238" w="8554394">
                <a:moveTo>
                  <a:pt x="0" y="0"/>
                </a:moveTo>
                <a:lnTo>
                  <a:pt x="8554394" y="0"/>
                </a:lnTo>
                <a:lnTo>
                  <a:pt x="8554394" y="4735238"/>
                </a:lnTo>
                <a:lnTo>
                  <a:pt x="0" y="4735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6880" y="1087276"/>
            <a:ext cx="15634503" cy="8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No. of employees in each department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0621" y="1490864"/>
            <a:ext cx="2536036" cy="1927387"/>
          </a:xfrm>
          <a:custGeom>
            <a:avLst/>
            <a:gdLst/>
            <a:ahLst/>
            <a:cxnLst/>
            <a:rect r="r" b="b" t="t" l="l"/>
            <a:pathLst>
              <a:path h="1927387" w="2536036">
                <a:moveTo>
                  <a:pt x="0" y="0"/>
                </a:moveTo>
                <a:lnTo>
                  <a:pt x="2536036" y="0"/>
                </a:lnTo>
                <a:lnTo>
                  <a:pt x="2536036" y="1927388"/>
                </a:lnTo>
                <a:lnTo>
                  <a:pt x="0" y="192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0717" y="1490864"/>
            <a:ext cx="2536036" cy="1927387"/>
          </a:xfrm>
          <a:custGeom>
            <a:avLst/>
            <a:gdLst/>
            <a:ahLst/>
            <a:cxnLst/>
            <a:rect r="r" b="b" t="t" l="l"/>
            <a:pathLst>
              <a:path h="1927387" w="2536036">
                <a:moveTo>
                  <a:pt x="0" y="0"/>
                </a:moveTo>
                <a:lnTo>
                  <a:pt x="2536036" y="0"/>
                </a:lnTo>
                <a:lnTo>
                  <a:pt x="2536036" y="1927388"/>
                </a:lnTo>
                <a:lnTo>
                  <a:pt x="0" y="192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05128" y="1490864"/>
            <a:ext cx="2536036" cy="1927387"/>
          </a:xfrm>
          <a:custGeom>
            <a:avLst/>
            <a:gdLst/>
            <a:ahLst/>
            <a:cxnLst/>
            <a:rect r="r" b="b" t="t" l="l"/>
            <a:pathLst>
              <a:path h="1927387" w="2536036">
                <a:moveTo>
                  <a:pt x="0" y="0"/>
                </a:moveTo>
                <a:lnTo>
                  <a:pt x="2536036" y="0"/>
                </a:lnTo>
                <a:lnTo>
                  <a:pt x="2536036" y="1927388"/>
                </a:lnTo>
                <a:lnTo>
                  <a:pt x="0" y="192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6960" y="5340633"/>
            <a:ext cx="2536036" cy="1927387"/>
          </a:xfrm>
          <a:custGeom>
            <a:avLst/>
            <a:gdLst/>
            <a:ahLst/>
            <a:cxnLst/>
            <a:rect r="r" b="b" t="t" l="l"/>
            <a:pathLst>
              <a:path h="1927387" w="2536036">
                <a:moveTo>
                  <a:pt x="0" y="0"/>
                </a:moveTo>
                <a:lnTo>
                  <a:pt x="2536036" y="0"/>
                </a:lnTo>
                <a:lnTo>
                  <a:pt x="2536036" y="1927388"/>
                </a:lnTo>
                <a:lnTo>
                  <a:pt x="0" y="192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49546" y="5143500"/>
            <a:ext cx="2536036" cy="1927387"/>
          </a:xfrm>
          <a:custGeom>
            <a:avLst/>
            <a:gdLst/>
            <a:ahLst/>
            <a:cxnLst/>
            <a:rect r="r" b="b" t="t" l="l"/>
            <a:pathLst>
              <a:path h="1927387" w="2536036">
                <a:moveTo>
                  <a:pt x="0" y="0"/>
                </a:moveTo>
                <a:lnTo>
                  <a:pt x="2536036" y="0"/>
                </a:lnTo>
                <a:lnTo>
                  <a:pt x="2536036" y="1927387"/>
                </a:lnTo>
                <a:lnTo>
                  <a:pt x="0" y="1927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5428" y="3646815"/>
            <a:ext cx="606421" cy="55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4"/>
              </a:lnSpc>
            </a:pPr>
            <a:r>
              <a:rPr lang="en-US" sz="328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93268" y="3646815"/>
            <a:ext cx="1599292" cy="55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4"/>
              </a:lnSpc>
            </a:pPr>
            <a:r>
              <a:rPr lang="en-US" sz="328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38186" y="3646815"/>
            <a:ext cx="2057547" cy="55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4"/>
              </a:lnSpc>
            </a:pPr>
            <a:r>
              <a:rPr lang="en-US" sz="328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13486" y="7556219"/>
            <a:ext cx="382985" cy="55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4"/>
              </a:lnSpc>
            </a:pPr>
            <a:r>
              <a:rPr lang="en-US" sz="328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29322" y="7306356"/>
            <a:ext cx="1593929" cy="55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4"/>
              </a:lnSpc>
            </a:pPr>
            <a:r>
              <a:rPr lang="en-US" sz="328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Deposit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2651" y="2939744"/>
            <a:ext cx="15422698" cy="306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4"/>
              </a:lnSpc>
            </a:pPr>
            <a:r>
              <a:rPr lang="en-US" sz="4374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dept FROM employees </a:t>
            </a:r>
            <a:r>
              <a:rPr lang="en-US" sz="4374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GROUP BY</a:t>
            </a:r>
            <a:r>
              <a:rPr lang="en-US" sz="4374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dept;</a:t>
            </a:r>
          </a:p>
          <a:p>
            <a:pPr algn="l">
              <a:lnSpc>
                <a:spcPts val="6124"/>
              </a:lnSpc>
            </a:pPr>
          </a:p>
          <a:p>
            <a:pPr algn="l">
              <a:lnSpc>
                <a:spcPts val="6124"/>
              </a:lnSpc>
            </a:pPr>
            <a:r>
              <a:rPr lang="en-US" sz="4374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SELECT dept, COUNT(fname) FROM employees </a:t>
            </a:r>
            <a:r>
              <a:rPr lang="en-US" sz="4374" b="true">
                <a:solidFill>
                  <a:srgbClr val="38B6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GROUP BY</a:t>
            </a:r>
            <a:r>
              <a:rPr lang="en-US" sz="4374" b="true">
                <a:solidFill>
                  <a:srgbClr val="C1FF72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 dept;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11406" y="2948467"/>
            <a:ext cx="8364361" cy="215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48"/>
              </a:lnSpc>
            </a:pPr>
            <a:r>
              <a:rPr lang="en-US" sz="1260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- 6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82700" y="5279522"/>
            <a:ext cx="8821772" cy="122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2"/>
              </a:lnSpc>
            </a:pPr>
            <a:r>
              <a:rPr lang="en-US" sz="7094" spc="787" b="true">
                <a:solidFill>
                  <a:srgbClr val="FFDE59"/>
                </a:solidFill>
                <a:latin typeface="Barlow Black"/>
                <a:ea typeface="Barlow Black"/>
                <a:cs typeface="Barlow Black"/>
                <a:sym typeface="Barlow Black"/>
              </a:rPr>
              <a:t>String Functions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DAGGQI3jsQo</dc:identifier>
  <dcterms:modified xsi:type="dcterms:W3CDTF">2011-08-01T06:04:30Z</dcterms:modified>
  <cp:revision>1</cp:revision>
  <dc:title>PostGres</dc:title>
</cp:coreProperties>
</file>